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handoutMasterIdLst>
    <p:handoutMasterId r:id="rId26"/>
  </p:handoutMasterIdLst>
  <p:sldIdLst>
    <p:sldId id="263" r:id="rId2"/>
    <p:sldId id="264" r:id="rId3"/>
    <p:sldId id="265" r:id="rId4"/>
    <p:sldId id="278" r:id="rId5"/>
    <p:sldId id="284" r:id="rId6"/>
    <p:sldId id="266" r:id="rId7"/>
    <p:sldId id="268" r:id="rId8"/>
    <p:sldId id="267" r:id="rId9"/>
    <p:sldId id="269" r:id="rId10"/>
    <p:sldId id="270" r:id="rId11"/>
    <p:sldId id="271" r:id="rId12"/>
    <p:sldId id="272" r:id="rId13"/>
    <p:sldId id="273" r:id="rId14"/>
    <p:sldId id="274" r:id="rId15"/>
    <p:sldId id="275" r:id="rId16"/>
    <p:sldId id="276" r:id="rId17"/>
    <p:sldId id="279" r:id="rId18"/>
    <p:sldId id="280" r:id="rId19"/>
    <p:sldId id="281" r:id="rId20"/>
    <p:sldId id="282" r:id="rId21"/>
    <p:sldId id="283" r:id="rId22"/>
    <p:sldId id="285" r:id="rId23"/>
    <p:sldId id="286" r:id="rId24"/>
  </p:sldIdLst>
  <p:sldSz cx="9144000" cy="6858000" type="screen4x3"/>
  <p:notesSz cx="6881813" cy="9296400"/>
  <p:defaultTextStyle>
    <a:defPPr>
      <a:defRPr lang="en-US"/>
    </a:defPPr>
    <a:lvl1pPr algn="l" defTabSz="457200" rtl="0" fontAlgn="base">
      <a:spcBef>
        <a:spcPct val="0"/>
      </a:spcBef>
      <a:spcAft>
        <a:spcPct val="0"/>
      </a:spcAft>
      <a:defRPr kern="1200">
        <a:solidFill>
          <a:schemeClr val="tx1"/>
        </a:solidFill>
        <a:latin typeface="Arial" pitchFamily="-110" charset="0"/>
        <a:ea typeface="ＭＳ Ｐゴシック" pitchFamily="-110" charset="-128"/>
        <a:cs typeface="ＭＳ Ｐゴシック" pitchFamily="-110" charset="-128"/>
      </a:defRPr>
    </a:lvl1pPr>
    <a:lvl2pPr marL="457200" algn="l" defTabSz="457200" rtl="0" fontAlgn="base">
      <a:spcBef>
        <a:spcPct val="0"/>
      </a:spcBef>
      <a:spcAft>
        <a:spcPct val="0"/>
      </a:spcAft>
      <a:defRPr kern="1200">
        <a:solidFill>
          <a:schemeClr val="tx1"/>
        </a:solidFill>
        <a:latin typeface="Arial" pitchFamily="-110" charset="0"/>
        <a:ea typeface="ＭＳ Ｐゴシック" pitchFamily="-110" charset="-128"/>
        <a:cs typeface="ＭＳ Ｐゴシック" pitchFamily="-110" charset="-128"/>
      </a:defRPr>
    </a:lvl2pPr>
    <a:lvl3pPr marL="914400" algn="l" defTabSz="457200" rtl="0" fontAlgn="base">
      <a:spcBef>
        <a:spcPct val="0"/>
      </a:spcBef>
      <a:spcAft>
        <a:spcPct val="0"/>
      </a:spcAft>
      <a:defRPr kern="1200">
        <a:solidFill>
          <a:schemeClr val="tx1"/>
        </a:solidFill>
        <a:latin typeface="Arial" pitchFamily="-110" charset="0"/>
        <a:ea typeface="ＭＳ Ｐゴシック" pitchFamily="-110" charset="-128"/>
        <a:cs typeface="ＭＳ Ｐゴシック" pitchFamily="-110" charset="-128"/>
      </a:defRPr>
    </a:lvl3pPr>
    <a:lvl4pPr marL="1371600" algn="l" defTabSz="457200" rtl="0" fontAlgn="base">
      <a:spcBef>
        <a:spcPct val="0"/>
      </a:spcBef>
      <a:spcAft>
        <a:spcPct val="0"/>
      </a:spcAft>
      <a:defRPr kern="1200">
        <a:solidFill>
          <a:schemeClr val="tx1"/>
        </a:solidFill>
        <a:latin typeface="Arial" pitchFamily="-110" charset="0"/>
        <a:ea typeface="ＭＳ Ｐゴシック" pitchFamily="-110" charset="-128"/>
        <a:cs typeface="ＭＳ Ｐゴシック" pitchFamily="-110" charset="-128"/>
      </a:defRPr>
    </a:lvl4pPr>
    <a:lvl5pPr marL="1828800" algn="l" defTabSz="457200" rtl="0" fontAlgn="base">
      <a:spcBef>
        <a:spcPct val="0"/>
      </a:spcBef>
      <a:spcAft>
        <a:spcPct val="0"/>
      </a:spcAft>
      <a:defRPr kern="1200">
        <a:solidFill>
          <a:schemeClr val="tx1"/>
        </a:solidFill>
        <a:latin typeface="Arial" pitchFamily="-110" charset="0"/>
        <a:ea typeface="ＭＳ Ｐゴシック" pitchFamily="-110" charset="-128"/>
        <a:cs typeface="ＭＳ Ｐゴシック" pitchFamily="-110" charset="-128"/>
      </a:defRPr>
    </a:lvl5pPr>
    <a:lvl6pPr marL="2286000" algn="l" defTabSz="457200" rtl="0" eaLnBrk="1" latinLnBrk="0" hangingPunct="1">
      <a:defRPr kern="1200">
        <a:solidFill>
          <a:schemeClr val="tx1"/>
        </a:solidFill>
        <a:latin typeface="Arial" pitchFamily="-110" charset="0"/>
        <a:ea typeface="ＭＳ Ｐゴシック" pitchFamily="-110" charset="-128"/>
        <a:cs typeface="ＭＳ Ｐゴシック" pitchFamily="-110" charset="-128"/>
      </a:defRPr>
    </a:lvl6pPr>
    <a:lvl7pPr marL="2743200" algn="l" defTabSz="457200" rtl="0" eaLnBrk="1" latinLnBrk="0" hangingPunct="1">
      <a:defRPr kern="1200">
        <a:solidFill>
          <a:schemeClr val="tx1"/>
        </a:solidFill>
        <a:latin typeface="Arial" pitchFamily="-110" charset="0"/>
        <a:ea typeface="ＭＳ Ｐゴシック" pitchFamily="-110" charset="-128"/>
        <a:cs typeface="ＭＳ Ｐゴシック" pitchFamily="-110" charset="-128"/>
      </a:defRPr>
    </a:lvl7pPr>
    <a:lvl8pPr marL="3200400" algn="l" defTabSz="457200" rtl="0" eaLnBrk="1" latinLnBrk="0" hangingPunct="1">
      <a:defRPr kern="1200">
        <a:solidFill>
          <a:schemeClr val="tx1"/>
        </a:solidFill>
        <a:latin typeface="Arial" pitchFamily="-110" charset="0"/>
        <a:ea typeface="ＭＳ Ｐゴシック" pitchFamily="-110" charset="-128"/>
        <a:cs typeface="ＭＳ Ｐゴシック" pitchFamily="-110" charset="-128"/>
      </a:defRPr>
    </a:lvl8pPr>
    <a:lvl9pPr marL="3657600" algn="l" defTabSz="457200" rtl="0" eaLnBrk="1" latinLnBrk="0" hangingPunct="1">
      <a:defRPr kern="1200">
        <a:solidFill>
          <a:schemeClr val="tx1"/>
        </a:solidFill>
        <a:latin typeface="Arial" pitchFamily="-110" charset="0"/>
        <a:ea typeface="ＭＳ Ｐゴシック" pitchFamily="-110" charset="-128"/>
        <a:cs typeface="ＭＳ Ｐゴシック" pitchFamily="-110"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snapToGrid="0" snapToObjects="1">
      <p:cViewPr>
        <p:scale>
          <a:sx n="78" d="100"/>
          <a:sy n="78" d="100"/>
        </p:scale>
        <p:origin x="53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6434"/>
          </a:xfrm>
          <a:prstGeom prst="rect">
            <a:avLst/>
          </a:prstGeom>
        </p:spPr>
        <p:txBody>
          <a:bodyPr vert="horz" lIns="92446" tIns="46223" rIns="92446" bIns="46223" rtlCol="0"/>
          <a:lstStyle>
            <a:lvl1pPr algn="r">
              <a:defRPr sz="1200"/>
            </a:lvl1pPr>
          </a:lstStyle>
          <a:p>
            <a:fld id="{26532138-916D-4EFA-A21B-C5A63E8F115D}" type="datetimeFigureOut">
              <a:rPr lang="en-US" smtClean="0"/>
              <a:t>8/11/2014</a:t>
            </a:fld>
            <a:endParaRPr lang="en-US"/>
          </a:p>
        </p:txBody>
      </p:sp>
      <p:sp>
        <p:nvSpPr>
          <p:cNvPr id="4" name="Footer Placeholder 3"/>
          <p:cNvSpPr>
            <a:spLocks noGrp="1"/>
          </p:cNvSpPr>
          <p:nvPr>
            <p:ph type="ftr" sz="quarter" idx="2"/>
          </p:nvPr>
        </p:nvSpPr>
        <p:spPr>
          <a:xfrm>
            <a:off x="0" y="8829967"/>
            <a:ext cx="2982119" cy="466433"/>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7"/>
            <a:ext cx="2982119" cy="466433"/>
          </a:xfrm>
          <a:prstGeom prst="rect">
            <a:avLst/>
          </a:prstGeom>
        </p:spPr>
        <p:txBody>
          <a:bodyPr vert="horz" lIns="92446" tIns="46223" rIns="92446" bIns="46223" rtlCol="0" anchor="b"/>
          <a:lstStyle>
            <a:lvl1pPr algn="r">
              <a:defRPr sz="1200"/>
            </a:lvl1pPr>
          </a:lstStyle>
          <a:p>
            <a:fld id="{7FBDD8E4-67E6-4065-83A4-2A3542F8FC88}" type="slidenum">
              <a:rPr lang="en-US" smtClean="0"/>
              <a:t>‹#›</a:t>
            </a:fld>
            <a:endParaRPr lang="en-US"/>
          </a:p>
        </p:txBody>
      </p:sp>
    </p:spTree>
    <p:extLst>
      <p:ext uri="{BB962C8B-B14F-4D97-AF65-F5344CB8AC3E}">
        <p14:creationId xmlns:p14="http://schemas.microsoft.com/office/powerpoint/2010/main" val="11300730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idx="1"/>
          </p:nvPr>
        </p:nvSpPr>
        <p:spPr>
          <a:xfrm>
            <a:off x="3898102" y="0"/>
            <a:ext cx="2982119" cy="466434"/>
          </a:xfrm>
          <a:prstGeom prst="rect">
            <a:avLst/>
          </a:prstGeom>
        </p:spPr>
        <p:txBody>
          <a:bodyPr vert="horz" lIns="92446" tIns="46223" rIns="92446" bIns="46223" rtlCol="0"/>
          <a:lstStyle>
            <a:lvl1pPr algn="r">
              <a:defRPr sz="1200"/>
            </a:lvl1pPr>
          </a:lstStyle>
          <a:p>
            <a:fld id="{CFA50C68-B24D-4D34-BAE5-9497405AB4A9}" type="datetimeFigureOut">
              <a:rPr lang="en-US" smtClean="0"/>
              <a:t>8/11/2014</a:t>
            </a:fld>
            <a:endParaRPr lang="en-US" dirty="0"/>
          </a:p>
        </p:txBody>
      </p:sp>
      <p:sp>
        <p:nvSpPr>
          <p:cNvPr id="4" name="Slide Image Placeholder 3"/>
          <p:cNvSpPr>
            <a:spLocks noGrp="1" noRot="1" noChangeAspect="1"/>
          </p:cNvSpPr>
          <p:nvPr>
            <p:ph type="sldImg" idx="2"/>
          </p:nvPr>
        </p:nvSpPr>
        <p:spPr>
          <a:xfrm>
            <a:off x="1350963" y="1162050"/>
            <a:ext cx="4179887" cy="3136900"/>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688182" y="4473892"/>
            <a:ext cx="5505450" cy="3660458"/>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6433"/>
          </a:xfrm>
          <a:prstGeom prst="rect">
            <a:avLst/>
          </a:prstGeom>
        </p:spPr>
        <p:txBody>
          <a:bodyPr vert="horz" lIns="92446" tIns="46223" rIns="92446" bIns="462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2" y="8829967"/>
            <a:ext cx="2982119" cy="466433"/>
          </a:xfrm>
          <a:prstGeom prst="rect">
            <a:avLst/>
          </a:prstGeom>
        </p:spPr>
        <p:txBody>
          <a:bodyPr vert="horz" lIns="92446" tIns="46223" rIns="92446" bIns="46223" rtlCol="0" anchor="b"/>
          <a:lstStyle>
            <a:lvl1pPr algn="r">
              <a:defRPr sz="1200"/>
            </a:lvl1pPr>
          </a:lstStyle>
          <a:p>
            <a:fld id="{0C1DA399-9184-4201-82B3-6B654C953AF1}" type="slidenum">
              <a:rPr lang="en-US" smtClean="0"/>
              <a:t>‹#›</a:t>
            </a:fld>
            <a:endParaRPr lang="en-US" dirty="0"/>
          </a:p>
        </p:txBody>
      </p:sp>
    </p:spTree>
    <p:extLst>
      <p:ext uri="{BB962C8B-B14F-4D97-AF65-F5344CB8AC3E}">
        <p14:creationId xmlns:p14="http://schemas.microsoft.com/office/powerpoint/2010/main" val="36595882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includes</a:t>
            </a:r>
            <a:r>
              <a:rPr lang="en-US" baseline="0" dirty="0" smtClean="0"/>
              <a:t> faculty, advisors, student organization advisors, resident advisors, student affairs staff, academic affairs, athletics, public safety</a:t>
            </a:r>
            <a:endParaRPr lang="en-US" dirty="0"/>
          </a:p>
        </p:txBody>
      </p:sp>
      <p:sp>
        <p:nvSpPr>
          <p:cNvPr id="4" name="Slide Number Placeholder 3"/>
          <p:cNvSpPr>
            <a:spLocks noGrp="1"/>
          </p:cNvSpPr>
          <p:nvPr>
            <p:ph type="sldNum" sz="quarter" idx="10"/>
          </p:nvPr>
        </p:nvSpPr>
        <p:spPr/>
        <p:txBody>
          <a:bodyPr/>
          <a:lstStyle/>
          <a:p>
            <a:fld id="{0C1DA399-9184-4201-82B3-6B654C953AF1}" type="slidenum">
              <a:rPr lang="en-US" smtClean="0"/>
              <a:t>11</a:t>
            </a:fld>
            <a:endParaRPr lang="en-US" dirty="0"/>
          </a:p>
        </p:txBody>
      </p:sp>
    </p:spTree>
    <p:extLst>
      <p:ext uri="{BB962C8B-B14F-4D97-AF65-F5344CB8AC3E}">
        <p14:creationId xmlns:p14="http://schemas.microsoft.com/office/powerpoint/2010/main" val="3594008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158AD421-707F-D140-AA19-A04F69EE504B}" type="datetime1">
              <a:rPr lang="en-US"/>
              <a:pPr>
                <a:defRPr/>
              </a:pPr>
              <a:t>8/11/2014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164D0812-B29C-2548-919D-F46FD574FC64}"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56AD154F-89B1-E44C-BD01-338E23F62531}" type="datetime1">
              <a:rPr lang="en-US"/>
              <a:pPr>
                <a:defRPr/>
              </a:pPr>
              <a:t>8/11/2014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DA2C787A-1AAA-CB41-8D8B-1D3FFAD47095}"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3DE01A43-A157-F549-B861-8589C6C9DCF1}" type="datetime1">
              <a:rPr lang="en-US"/>
              <a:pPr>
                <a:defRPr/>
              </a:pPr>
              <a:t>8/11/2014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DC350608-0ECB-264F-8577-59C320D14B2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9752D4CB-7D83-684C-9BDE-DEDA69CFDC8E}" type="datetime1">
              <a:rPr lang="en-US"/>
              <a:pPr>
                <a:defRPr/>
              </a:pPr>
              <a:t>8/11/2014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CBE51061-5FF4-AC4B-BF27-8C1DF6F92346}"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D71922D8-793E-BB4D-B823-EAC7FF39613A}" type="datetime1">
              <a:rPr lang="en-US"/>
              <a:pPr>
                <a:defRPr/>
              </a:pPr>
              <a:t>8/11/2014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BBB5C2C1-21A0-DB41-94FB-55218EDB771D}"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2FA5E2A5-133D-D14A-955A-34D214410A19}" type="datetime1">
              <a:rPr lang="en-US"/>
              <a:pPr>
                <a:defRPr/>
              </a:pPr>
              <a:t>8/11/2014</a:t>
            </a:fld>
            <a:endParaRPr lang="en-US" dirty="0"/>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dirty="0"/>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FA06D53B-68EC-CA44-840C-1317FE9D3AA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89096195-9F2A-9A4A-94C5-6B8B111703EF}" type="datetime1">
              <a:rPr lang="en-US"/>
              <a:pPr>
                <a:defRPr/>
              </a:pPr>
              <a:t>8/11/2014</a:t>
            </a:fld>
            <a:endParaRPr lang="en-US" dirty="0"/>
          </a:p>
        </p:txBody>
      </p:sp>
      <p:sp>
        <p:nvSpPr>
          <p:cNvPr id="8"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dirty="0"/>
          </a:p>
        </p:txBody>
      </p:sp>
      <p:sp>
        <p:nvSpPr>
          <p:cNvPr id="9"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671D316B-D4FF-534C-A838-1F0C68FEF37B}"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5EC8D00A-2746-8341-8B39-543D8E20EA09}" type="datetime1">
              <a:rPr lang="en-US"/>
              <a:pPr>
                <a:defRPr/>
              </a:pPr>
              <a:t>8/11/2014</a:t>
            </a:fld>
            <a:endParaRPr lang="en-US" dirty="0"/>
          </a:p>
        </p:txBody>
      </p:sp>
      <p:sp>
        <p:nvSpPr>
          <p:cNvPr id="4"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dirty="0"/>
          </a:p>
        </p:txBody>
      </p:sp>
      <p:sp>
        <p:nvSpPr>
          <p:cNvPr id="5"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C6774381-384B-6648-B10E-8B8E5A701991}"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2D4085AB-4914-7E4A-8500-3EB68B159290}" type="datetime1">
              <a:rPr lang="en-US"/>
              <a:pPr>
                <a:defRPr/>
              </a:pPr>
              <a:t>8/11/2014</a:t>
            </a:fld>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CC8A7988-0103-9C4A-B464-F6E6856ED404}"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2513D0B1-5B77-334F-8F25-4C7D298689BC}" type="datetime1">
              <a:rPr lang="en-US"/>
              <a:pPr>
                <a:defRPr/>
              </a:pPr>
              <a:t>8/11/2014</a:t>
            </a:fld>
            <a:endParaRPr lang="en-US" dirty="0"/>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dirty="0"/>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C23D4721-18FE-D545-BF7D-B14749196CAE}"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BEA6CD1E-1B72-044F-8C23-D13D2B8DA3AB}" type="datetime1">
              <a:rPr lang="en-US"/>
              <a:pPr>
                <a:defRPr/>
              </a:pPr>
              <a:t>8/11/2014</a:t>
            </a:fld>
            <a:endParaRPr lang="en-US" dirty="0"/>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dirty="0"/>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0FD75504-820E-804C-B4CB-92B554038F22}"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1028"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9" name="Picture 8" descr="footer.png"/>
          <p:cNvPicPr>
            <a:picLocks noChangeAspect="1"/>
          </p:cNvPicPr>
          <p:nvPr userDrawn="1"/>
        </p:nvPicPr>
        <p:blipFill>
          <a:blip r:embed="rId13"/>
          <a:stretch>
            <a:fillRect/>
          </a:stretch>
        </p:blipFill>
        <p:spPr>
          <a:xfrm>
            <a:off x="0" y="5600701"/>
            <a:ext cx="9144000" cy="12573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fontAlgn="base" hangingPunct="1">
        <a:spcBef>
          <a:spcPct val="0"/>
        </a:spcBef>
        <a:spcAft>
          <a:spcPct val="0"/>
        </a:spcAft>
        <a:defRPr sz="4400" kern="1200">
          <a:solidFill>
            <a:schemeClr val="tx1"/>
          </a:solidFill>
          <a:latin typeface="+mj-lt"/>
          <a:ea typeface="ＭＳ Ｐゴシック" pitchFamily="-110" charset="-128"/>
          <a:cs typeface="ＭＳ Ｐゴシック" pitchFamily="-110" charset="-128"/>
        </a:defRPr>
      </a:lvl1pPr>
      <a:lvl2pPr algn="ctr" defTabSz="457200" rtl="0" eaLnBrk="1" fontAlgn="base" hangingPunct="1">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2pPr>
      <a:lvl3pPr algn="ctr" defTabSz="457200" rtl="0" eaLnBrk="1" fontAlgn="base" hangingPunct="1">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3pPr>
      <a:lvl4pPr algn="ctr" defTabSz="457200" rtl="0" eaLnBrk="1" fontAlgn="base" hangingPunct="1">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4pPr>
      <a:lvl5pPr algn="ctr" defTabSz="457200" rtl="0" eaLnBrk="1" fontAlgn="base" hangingPunct="1">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5pPr>
      <a:lvl6pPr marL="457200" algn="ctr" defTabSz="457200" rtl="0" eaLnBrk="1" fontAlgn="base" hangingPunct="1">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6pPr>
      <a:lvl7pPr marL="914400" algn="ctr" defTabSz="457200" rtl="0" eaLnBrk="1" fontAlgn="base" hangingPunct="1">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7pPr>
      <a:lvl8pPr marL="1371600" algn="ctr" defTabSz="457200" rtl="0" eaLnBrk="1" fontAlgn="base" hangingPunct="1">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8pPr>
      <a:lvl9pPr marL="1828800" algn="ctr" defTabSz="457200" rtl="0" eaLnBrk="1" fontAlgn="base" hangingPunct="1">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9pPr>
    </p:titleStyle>
    <p:bodyStyle>
      <a:lvl1pPr marL="342900" indent="-342900" algn="l" defTabSz="457200" rtl="0" eaLnBrk="1" fontAlgn="base" hangingPunct="1">
        <a:spcBef>
          <a:spcPct val="20000"/>
        </a:spcBef>
        <a:spcAft>
          <a:spcPct val="0"/>
        </a:spcAft>
        <a:buFont typeface="Arial" pitchFamily="-110" charset="0"/>
        <a:buChar char="•"/>
        <a:defRPr sz="3200" kern="1200">
          <a:solidFill>
            <a:schemeClr val="tx1"/>
          </a:solidFill>
          <a:latin typeface="+mn-lt"/>
          <a:ea typeface="ＭＳ Ｐゴシック" pitchFamily="-110" charset="-128"/>
          <a:cs typeface="ＭＳ Ｐゴシック" pitchFamily="-110" charset="-128"/>
        </a:defRPr>
      </a:lvl1pPr>
      <a:lvl2pPr marL="742950" indent="-285750" algn="l" defTabSz="457200" rtl="0" eaLnBrk="1" fontAlgn="base" hangingPunct="1">
        <a:spcBef>
          <a:spcPct val="20000"/>
        </a:spcBef>
        <a:spcAft>
          <a:spcPct val="0"/>
        </a:spcAft>
        <a:buFont typeface="Arial" pitchFamily="-110" charset="0"/>
        <a:buChar char="–"/>
        <a:defRPr sz="2800" kern="1200">
          <a:solidFill>
            <a:schemeClr val="tx1"/>
          </a:solidFill>
          <a:latin typeface="+mn-lt"/>
          <a:ea typeface="ＭＳ Ｐゴシック" pitchFamily="-110" charset="-128"/>
          <a:cs typeface="+mn-cs"/>
        </a:defRPr>
      </a:lvl2pPr>
      <a:lvl3pPr marL="1143000" indent="-228600" algn="l" defTabSz="457200" rtl="0" eaLnBrk="1" fontAlgn="base" hangingPunct="1">
        <a:spcBef>
          <a:spcPct val="20000"/>
        </a:spcBef>
        <a:spcAft>
          <a:spcPct val="0"/>
        </a:spcAft>
        <a:buFont typeface="Arial" pitchFamily="-110" charset="0"/>
        <a:buChar char="•"/>
        <a:defRPr sz="2400" kern="1200">
          <a:solidFill>
            <a:schemeClr val="tx1"/>
          </a:solidFill>
          <a:latin typeface="+mn-lt"/>
          <a:ea typeface="ＭＳ Ｐゴシック" pitchFamily="-110" charset="-128"/>
          <a:cs typeface="+mn-cs"/>
        </a:defRPr>
      </a:lvl3pPr>
      <a:lvl4pPr marL="1600200" indent="-228600" algn="l" defTabSz="457200" rtl="0" eaLnBrk="1" fontAlgn="base" hangingPunct="1">
        <a:spcBef>
          <a:spcPct val="20000"/>
        </a:spcBef>
        <a:spcAft>
          <a:spcPct val="0"/>
        </a:spcAft>
        <a:buFont typeface="Arial" pitchFamily="-110" charset="0"/>
        <a:buChar char="–"/>
        <a:defRPr sz="2000" kern="1200">
          <a:solidFill>
            <a:schemeClr val="tx1"/>
          </a:solidFill>
          <a:latin typeface="+mn-lt"/>
          <a:ea typeface="ＭＳ Ｐゴシック" pitchFamily="-110" charset="-128"/>
          <a:cs typeface="+mn-cs"/>
        </a:defRPr>
      </a:lvl4pPr>
      <a:lvl5pPr marL="2057400" indent="-228600" algn="l" defTabSz="457200" rtl="0" eaLnBrk="1" fontAlgn="base" hangingPunct="1">
        <a:spcBef>
          <a:spcPct val="20000"/>
        </a:spcBef>
        <a:spcAft>
          <a:spcPct val="0"/>
        </a:spcAft>
        <a:buFont typeface="Arial" pitchFamily="-110" charset="0"/>
        <a:buChar char="»"/>
        <a:defRPr sz="2000" kern="1200">
          <a:solidFill>
            <a:schemeClr val="tx1"/>
          </a:solidFill>
          <a:latin typeface="+mn-lt"/>
          <a:ea typeface="ＭＳ Ｐゴシック" pitchFamily="-110"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Title IX Training for Faculty</a:t>
            </a:r>
            <a:endParaRPr lang="en-US" dirty="0"/>
          </a:p>
        </p:txBody>
      </p:sp>
      <p:sp>
        <p:nvSpPr>
          <p:cNvPr id="3" name="Subtitle 2"/>
          <p:cNvSpPr>
            <a:spLocks noGrp="1"/>
          </p:cNvSpPr>
          <p:nvPr>
            <p:ph type="subTitle" idx="1"/>
          </p:nvPr>
        </p:nvSpPr>
        <p:spPr/>
        <p:txBody>
          <a:bodyPr/>
          <a:lstStyle/>
          <a:p>
            <a:r>
              <a:rPr lang="en-US" dirty="0" smtClean="0"/>
              <a:t>Stacey Gibson, Director of Equal Opportunity, Affirmative Action &amp; Diversity</a:t>
            </a:r>
          </a:p>
          <a:p>
            <a:r>
              <a:rPr lang="en-US" dirty="0" smtClean="0"/>
              <a:t>Title IX Coordinator</a:t>
            </a:r>
            <a:endParaRPr lang="en-US" dirty="0"/>
          </a:p>
        </p:txBody>
      </p:sp>
    </p:spTree>
    <p:extLst>
      <p:ext uri="{BB962C8B-B14F-4D97-AF65-F5344CB8AC3E}">
        <p14:creationId xmlns:p14="http://schemas.microsoft.com/office/powerpoint/2010/main" val="748992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a:t>
            </a:r>
            <a:endParaRPr lang="en-US" dirty="0"/>
          </a:p>
        </p:txBody>
      </p:sp>
      <p:sp>
        <p:nvSpPr>
          <p:cNvPr id="3" name="Content Placeholder 2"/>
          <p:cNvSpPr>
            <a:spLocks noGrp="1"/>
          </p:cNvSpPr>
          <p:nvPr>
            <p:ph idx="1"/>
          </p:nvPr>
        </p:nvSpPr>
        <p:spPr/>
        <p:txBody>
          <a:bodyPr/>
          <a:lstStyle/>
          <a:p>
            <a:pPr marL="0" indent="0">
              <a:buNone/>
            </a:pPr>
            <a:r>
              <a:rPr lang="en-US" dirty="0" smtClean="0"/>
              <a:t>“I think I was raped last weekend in my dorm room by another student, a friend of a friend named Todd.” </a:t>
            </a:r>
          </a:p>
          <a:p>
            <a:pPr marL="0" indent="0">
              <a:buNone/>
            </a:pPr>
            <a:endParaRPr lang="en-US" dirty="0"/>
          </a:p>
          <a:p>
            <a:pPr marL="0" indent="0">
              <a:buNone/>
            </a:pPr>
            <a:r>
              <a:rPr lang="en-US" dirty="0" smtClean="0"/>
              <a:t>What should Casey do next?</a:t>
            </a:r>
            <a:endParaRPr lang="en-US" dirty="0"/>
          </a:p>
        </p:txBody>
      </p:sp>
    </p:spTree>
    <p:extLst>
      <p:ext uri="{BB962C8B-B14F-4D97-AF65-F5344CB8AC3E}">
        <p14:creationId xmlns:p14="http://schemas.microsoft.com/office/powerpoint/2010/main" val="12886576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Confidentiality</a:t>
            </a:r>
            <a:endParaRPr lang="en-US" dirty="0"/>
          </a:p>
        </p:txBody>
      </p:sp>
      <p:sp>
        <p:nvSpPr>
          <p:cNvPr id="3" name="Content Placeholder 2"/>
          <p:cNvSpPr>
            <a:spLocks noGrp="1"/>
          </p:cNvSpPr>
          <p:nvPr>
            <p:ph idx="1"/>
          </p:nvPr>
        </p:nvSpPr>
        <p:spPr/>
        <p:txBody>
          <a:bodyPr/>
          <a:lstStyle/>
          <a:p>
            <a:r>
              <a:rPr lang="en-US" dirty="0" smtClean="0"/>
              <a:t>Who can hold confidentiality?</a:t>
            </a:r>
          </a:p>
          <a:p>
            <a:pPr lvl="1"/>
            <a:r>
              <a:rPr lang="en-US" dirty="0" smtClean="0"/>
              <a:t>Licensed Professional Counselors</a:t>
            </a:r>
          </a:p>
          <a:p>
            <a:pPr lvl="1"/>
            <a:r>
              <a:rPr lang="en-US" dirty="0" smtClean="0"/>
              <a:t>Clergy</a:t>
            </a:r>
          </a:p>
          <a:p>
            <a:pPr lvl="1"/>
            <a:r>
              <a:rPr lang="en-US" dirty="0" smtClean="0"/>
              <a:t>Medical Professionals</a:t>
            </a:r>
          </a:p>
          <a:p>
            <a:pPr lvl="1"/>
            <a:endParaRPr lang="en-US" dirty="0"/>
          </a:p>
          <a:p>
            <a:pPr marL="457200" lvl="1" indent="0" algn="ctr">
              <a:buNone/>
            </a:pPr>
            <a:r>
              <a:rPr lang="en-US" b="1" dirty="0" smtClean="0"/>
              <a:t>Everyone else is required to report!!</a:t>
            </a:r>
          </a:p>
        </p:txBody>
      </p:sp>
    </p:spTree>
    <p:extLst>
      <p:ext uri="{BB962C8B-B14F-4D97-AF65-F5344CB8AC3E}">
        <p14:creationId xmlns:p14="http://schemas.microsoft.com/office/powerpoint/2010/main" val="2807693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Reporting</a:t>
            </a:r>
            <a:endParaRPr lang="en-US" dirty="0"/>
          </a:p>
        </p:txBody>
      </p:sp>
      <p:sp>
        <p:nvSpPr>
          <p:cNvPr id="3" name="Content Placeholder 2"/>
          <p:cNvSpPr>
            <a:spLocks noGrp="1"/>
          </p:cNvSpPr>
          <p:nvPr>
            <p:ph idx="1"/>
          </p:nvPr>
        </p:nvSpPr>
        <p:spPr/>
        <p:txBody>
          <a:bodyPr/>
          <a:lstStyle/>
          <a:p>
            <a:r>
              <a:rPr lang="en-US" sz="2800" dirty="0" smtClean="0"/>
              <a:t>Title IX Coordinator – Stacey Gibson, Director of EO/AA and Diversity  (208) 282-3973</a:t>
            </a:r>
          </a:p>
          <a:p>
            <a:r>
              <a:rPr lang="en-US" sz="2800" dirty="0" smtClean="0"/>
              <a:t>Deputy Coordinator (Employee) – Brian </a:t>
            </a:r>
            <a:r>
              <a:rPr lang="en-US" sz="2800" dirty="0" smtClean="0"/>
              <a:t>Sagendorf</a:t>
            </a:r>
            <a:r>
              <a:rPr lang="en-US" sz="2800" dirty="0" smtClean="0"/>
              <a:t>, HR Director (208) 282-4291</a:t>
            </a:r>
          </a:p>
          <a:p>
            <a:r>
              <a:rPr lang="en-US" sz="2800" dirty="0" smtClean="0"/>
              <a:t>Deputy Coordinator (Students) – Jacob Johnson, Director of Student Life (208) 282-2794</a:t>
            </a:r>
          </a:p>
          <a:p>
            <a:r>
              <a:rPr lang="en-US" sz="2800" dirty="0" smtClean="0"/>
              <a:t>Deputy Coordinator (Athletics) – Nancy </a:t>
            </a:r>
            <a:r>
              <a:rPr lang="en-US" sz="2800" dirty="0" smtClean="0"/>
              <a:t>Graziano</a:t>
            </a:r>
            <a:r>
              <a:rPr lang="en-US" sz="2800" dirty="0" smtClean="0"/>
              <a:t>, Associate Athletic Director (208) 282-4503</a:t>
            </a:r>
            <a:endParaRPr lang="en-US" sz="2800" dirty="0"/>
          </a:p>
        </p:txBody>
      </p:sp>
    </p:spTree>
    <p:extLst>
      <p:ext uri="{BB962C8B-B14F-4D97-AF65-F5344CB8AC3E}">
        <p14:creationId xmlns:p14="http://schemas.microsoft.com/office/powerpoint/2010/main" val="18267855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Reporting</a:t>
            </a:r>
            <a:endParaRPr lang="en-US" dirty="0"/>
          </a:p>
        </p:txBody>
      </p:sp>
      <p:sp>
        <p:nvSpPr>
          <p:cNvPr id="3" name="Content Placeholder 2"/>
          <p:cNvSpPr>
            <a:spLocks noGrp="1"/>
          </p:cNvSpPr>
          <p:nvPr>
            <p:ph idx="1"/>
          </p:nvPr>
        </p:nvSpPr>
        <p:spPr/>
        <p:txBody>
          <a:bodyPr/>
          <a:lstStyle/>
          <a:p>
            <a:r>
              <a:rPr lang="en-US" dirty="0" smtClean="0"/>
              <a:t>Emergency </a:t>
            </a:r>
          </a:p>
          <a:p>
            <a:pPr lvl="1"/>
            <a:r>
              <a:rPr lang="en-US" dirty="0" smtClean="0"/>
              <a:t>Call 911</a:t>
            </a:r>
          </a:p>
          <a:p>
            <a:pPr lvl="1"/>
            <a:r>
              <a:rPr lang="en-US" dirty="0" smtClean="0"/>
              <a:t>Public Safety (208) 282-2515</a:t>
            </a:r>
            <a:endParaRPr lang="en-US" dirty="0"/>
          </a:p>
          <a:p>
            <a:endParaRPr lang="en-US" dirty="0" smtClean="0"/>
          </a:p>
          <a:p>
            <a:r>
              <a:rPr lang="en-US" dirty="0" smtClean="0"/>
              <a:t>Anonymous Reporting</a:t>
            </a:r>
          </a:p>
          <a:p>
            <a:pPr lvl="1"/>
            <a:r>
              <a:rPr lang="en-US" dirty="0" smtClean="0"/>
              <a:t>Public Safety Website</a:t>
            </a:r>
          </a:p>
          <a:p>
            <a:pPr lvl="1"/>
            <a:r>
              <a:rPr lang="en-US" dirty="0" smtClean="0"/>
              <a:t>MySafeCampus</a:t>
            </a:r>
            <a:endParaRPr lang="en-US" dirty="0" smtClean="0"/>
          </a:p>
        </p:txBody>
      </p:sp>
    </p:spTree>
    <p:extLst>
      <p:ext uri="{BB962C8B-B14F-4D97-AF65-F5344CB8AC3E}">
        <p14:creationId xmlns:p14="http://schemas.microsoft.com/office/powerpoint/2010/main" val="13023063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Confidential Resources</a:t>
            </a:r>
            <a:endParaRPr lang="en-US" dirty="0"/>
          </a:p>
        </p:txBody>
      </p:sp>
      <p:sp>
        <p:nvSpPr>
          <p:cNvPr id="3" name="Content Placeholder 2"/>
          <p:cNvSpPr>
            <a:spLocks noGrp="1"/>
          </p:cNvSpPr>
          <p:nvPr>
            <p:ph idx="1"/>
          </p:nvPr>
        </p:nvSpPr>
        <p:spPr/>
        <p:txBody>
          <a:bodyPr/>
          <a:lstStyle/>
          <a:p>
            <a:r>
              <a:rPr lang="en-US" dirty="0" smtClean="0"/>
              <a:t>Family Service Alliance (208) 232-0742</a:t>
            </a:r>
          </a:p>
          <a:p>
            <a:r>
              <a:rPr lang="en-US" dirty="0" smtClean="0"/>
              <a:t>ISU Counseling and Testing (208) 282-2130</a:t>
            </a:r>
          </a:p>
          <a:p>
            <a:r>
              <a:rPr lang="en-US" dirty="0" smtClean="0"/>
              <a:t>ISU Student Health Services (208) 282-2330</a:t>
            </a:r>
          </a:p>
          <a:p>
            <a:endParaRPr lang="en-US" dirty="0"/>
          </a:p>
        </p:txBody>
      </p:sp>
    </p:spTree>
    <p:extLst>
      <p:ext uri="{BB962C8B-B14F-4D97-AF65-F5344CB8AC3E}">
        <p14:creationId xmlns:p14="http://schemas.microsoft.com/office/powerpoint/2010/main" val="29506265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Investigation</a:t>
            </a:r>
            <a:endParaRPr lang="en-US" dirty="0"/>
          </a:p>
        </p:txBody>
      </p:sp>
      <p:sp>
        <p:nvSpPr>
          <p:cNvPr id="3" name="Content Placeholder 2"/>
          <p:cNvSpPr>
            <a:spLocks noGrp="1"/>
          </p:cNvSpPr>
          <p:nvPr>
            <p:ph idx="1"/>
          </p:nvPr>
        </p:nvSpPr>
        <p:spPr/>
        <p:txBody>
          <a:bodyPr/>
          <a:lstStyle/>
          <a:p>
            <a:r>
              <a:rPr lang="en-US" dirty="0" smtClean="0"/>
              <a:t>Options for complainant</a:t>
            </a:r>
          </a:p>
          <a:p>
            <a:pPr lvl="1"/>
            <a:r>
              <a:rPr lang="en-US" dirty="0" smtClean="0"/>
              <a:t>Criminal</a:t>
            </a:r>
          </a:p>
          <a:p>
            <a:pPr lvl="1"/>
            <a:r>
              <a:rPr lang="en-US" dirty="0" smtClean="0"/>
              <a:t>Institutional</a:t>
            </a:r>
          </a:p>
          <a:p>
            <a:pPr lvl="2"/>
            <a:r>
              <a:rPr lang="en-US" dirty="0" smtClean="0"/>
              <a:t>Student Code of Conduct</a:t>
            </a:r>
          </a:p>
          <a:p>
            <a:pPr lvl="2"/>
            <a:r>
              <a:rPr lang="en-US" dirty="0" smtClean="0"/>
              <a:t>Employee Grievance Procedure</a:t>
            </a:r>
          </a:p>
          <a:p>
            <a:pPr lvl="1"/>
            <a:r>
              <a:rPr lang="en-US" dirty="0" smtClean="0"/>
              <a:t>Civil</a:t>
            </a:r>
          </a:p>
          <a:p>
            <a:r>
              <a:rPr lang="en-US" dirty="0" smtClean="0"/>
              <a:t>Title IX Coordinator will review what most appropriate next steps are and put together an investigation team</a:t>
            </a:r>
          </a:p>
          <a:p>
            <a:pPr marL="457200" lvl="1" indent="0">
              <a:buNone/>
            </a:pPr>
            <a:endParaRPr lang="en-US" dirty="0" smtClean="0"/>
          </a:p>
          <a:p>
            <a:pPr marL="457200" lvl="1" indent="0">
              <a:buNone/>
            </a:pPr>
            <a:endParaRPr lang="en-US" dirty="0"/>
          </a:p>
        </p:txBody>
      </p:sp>
    </p:spTree>
    <p:extLst>
      <p:ext uri="{BB962C8B-B14F-4D97-AF65-F5344CB8AC3E}">
        <p14:creationId xmlns:p14="http://schemas.microsoft.com/office/powerpoint/2010/main" val="27987884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IX &amp; Pregnancy</a:t>
            </a:r>
            <a:endParaRPr lang="en-US" dirty="0"/>
          </a:p>
        </p:txBody>
      </p:sp>
      <p:sp>
        <p:nvSpPr>
          <p:cNvPr id="3" name="Content Placeholder 2"/>
          <p:cNvSpPr>
            <a:spLocks noGrp="1"/>
          </p:cNvSpPr>
          <p:nvPr>
            <p:ph idx="1"/>
          </p:nvPr>
        </p:nvSpPr>
        <p:spPr/>
        <p:txBody>
          <a:bodyPr/>
          <a:lstStyle/>
          <a:p>
            <a:pPr marL="0" indent="0">
              <a:buNone/>
            </a:pPr>
            <a:r>
              <a:rPr lang="en-US" i="1" dirty="0" smtClean="0"/>
              <a:t>“A recipient (of federal funds) shall not apply any rule concerning a student’s actual or potential  parental, family or marital status which treats students differently on the basis of sex.”</a:t>
            </a:r>
          </a:p>
          <a:p>
            <a:pPr marL="0" indent="0">
              <a:buNone/>
            </a:pPr>
            <a:endParaRPr lang="en-US" i="1" dirty="0"/>
          </a:p>
          <a:p>
            <a:pPr marL="0" indent="0">
              <a:buNone/>
            </a:pPr>
            <a:endParaRPr lang="en-US" dirty="0"/>
          </a:p>
        </p:txBody>
      </p:sp>
    </p:spTree>
    <p:extLst>
      <p:ext uri="{BB962C8B-B14F-4D97-AF65-F5344CB8AC3E}">
        <p14:creationId xmlns:p14="http://schemas.microsoft.com/office/powerpoint/2010/main" val="1337781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IX &amp; Pregnancy</a:t>
            </a:r>
            <a:endParaRPr lang="en-US" dirty="0"/>
          </a:p>
        </p:txBody>
      </p:sp>
      <p:sp>
        <p:nvSpPr>
          <p:cNvPr id="3" name="Content Placeholder 2"/>
          <p:cNvSpPr>
            <a:spLocks noGrp="1"/>
          </p:cNvSpPr>
          <p:nvPr>
            <p:ph idx="1"/>
          </p:nvPr>
        </p:nvSpPr>
        <p:spPr/>
        <p:txBody>
          <a:bodyPr/>
          <a:lstStyle/>
          <a:p>
            <a:r>
              <a:rPr lang="en-US" dirty="0" smtClean="0"/>
              <a:t>Specifically prohibits discrimination against a student based on pregnancy, childbirth, false pregnancy, termination of pregnancy, or recovery from any of these conditions. </a:t>
            </a:r>
          </a:p>
          <a:p>
            <a:r>
              <a:rPr lang="en-US" dirty="0" smtClean="0"/>
              <a:t>Illegal to exclude pregnant students from participating in any part of an educational program, including extracurricular activities.</a:t>
            </a:r>
            <a:endParaRPr lang="en-US" dirty="0"/>
          </a:p>
        </p:txBody>
      </p:sp>
    </p:spTree>
    <p:extLst>
      <p:ext uri="{BB962C8B-B14F-4D97-AF65-F5344CB8AC3E}">
        <p14:creationId xmlns:p14="http://schemas.microsoft.com/office/powerpoint/2010/main" val="27949089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IX &amp; Pregnancy</a:t>
            </a:r>
            <a:endParaRPr lang="en-US" dirty="0"/>
          </a:p>
        </p:txBody>
      </p:sp>
      <p:sp>
        <p:nvSpPr>
          <p:cNvPr id="3" name="Content Placeholder 2"/>
          <p:cNvSpPr>
            <a:spLocks noGrp="1"/>
          </p:cNvSpPr>
          <p:nvPr>
            <p:ph idx="1"/>
          </p:nvPr>
        </p:nvSpPr>
        <p:spPr/>
        <p:txBody>
          <a:bodyPr/>
          <a:lstStyle/>
          <a:p>
            <a:r>
              <a:rPr lang="en-US" dirty="0" smtClean="0"/>
              <a:t>School must excuse a student’s absences because of pregnancy or childbirth for as long as the student’s doctor deems the absences medically necessary. When a student returns to school, she must be allowed to return to the same academic and extracurricular status as before her medical leave began.</a:t>
            </a:r>
            <a:endParaRPr lang="en-US" dirty="0"/>
          </a:p>
        </p:txBody>
      </p:sp>
    </p:spTree>
    <p:extLst>
      <p:ext uri="{BB962C8B-B14F-4D97-AF65-F5344CB8AC3E}">
        <p14:creationId xmlns:p14="http://schemas.microsoft.com/office/powerpoint/2010/main" val="19106292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IX &amp; Pregnancy</a:t>
            </a:r>
            <a:endParaRPr lang="en-US" dirty="0"/>
          </a:p>
        </p:txBody>
      </p:sp>
      <p:sp>
        <p:nvSpPr>
          <p:cNvPr id="3" name="Content Placeholder 2"/>
          <p:cNvSpPr>
            <a:spLocks noGrp="1"/>
          </p:cNvSpPr>
          <p:nvPr>
            <p:ph idx="1"/>
          </p:nvPr>
        </p:nvSpPr>
        <p:spPr/>
        <p:txBody>
          <a:bodyPr/>
          <a:lstStyle/>
          <a:p>
            <a:r>
              <a:rPr lang="en-US" dirty="0" smtClean="0"/>
              <a:t>Any special services provided to students who have temporary medical conditions must also be provided to a pregnant student. Therefore, if a school provides special services, such as homebound instruction or tutoring, for students who miss school because if a temporary medical condition, they must do the same for a student who misses school due to pregnancy or child birth.</a:t>
            </a:r>
            <a:endParaRPr lang="en-US" dirty="0"/>
          </a:p>
        </p:txBody>
      </p:sp>
    </p:spTree>
    <p:extLst>
      <p:ext uri="{BB962C8B-B14F-4D97-AF65-F5344CB8AC3E}">
        <p14:creationId xmlns:p14="http://schemas.microsoft.com/office/powerpoint/2010/main" val="669145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Title IX Overview</a:t>
            </a:r>
          </a:p>
          <a:p>
            <a:r>
              <a:rPr lang="en-US" dirty="0" smtClean="0"/>
              <a:t>Reporting Requirements</a:t>
            </a:r>
          </a:p>
          <a:p>
            <a:r>
              <a:rPr lang="en-US" dirty="0" smtClean="0"/>
              <a:t>Confidentiality</a:t>
            </a:r>
          </a:p>
          <a:p>
            <a:r>
              <a:rPr lang="en-US" dirty="0" smtClean="0"/>
              <a:t>Pregnancy</a:t>
            </a:r>
          </a:p>
          <a:p>
            <a:r>
              <a:rPr lang="en-US" dirty="0" smtClean="0"/>
              <a:t>Retaliation</a:t>
            </a:r>
          </a:p>
        </p:txBody>
      </p:sp>
    </p:spTree>
    <p:extLst>
      <p:ext uri="{BB962C8B-B14F-4D97-AF65-F5344CB8AC3E}">
        <p14:creationId xmlns:p14="http://schemas.microsoft.com/office/powerpoint/2010/main" val="37868006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IX &amp; Pregnancy</a:t>
            </a:r>
            <a:endParaRPr lang="en-US" dirty="0"/>
          </a:p>
        </p:txBody>
      </p:sp>
      <p:sp>
        <p:nvSpPr>
          <p:cNvPr id="3" name="Content Placeholder 2"/>
          <p:cNvSpPr>
            <a:spLocks noGrp="1"/>
          </p:cNvSpPr>
          <p:nvPr>
            <p:ph idx="1"/>
          </p:nvPr>
        </p:nvSpPr>
        <p:spPr/>
        <p:txBody>
          <a:bodyPr/>
          <a:lstStyle/>
          <a:p>
            <a:r>
              <a:rPr lang="en-US" dirty="0" smtClean="0"/>
              <a:t>A school may require a pregnant student or a student who has given birth to submit medical certification for school participation only of the school also requires such certifications from all students with physical or emotional conditions requiring the attention of a physician. </a:t>
            </a:r>
            <a:endParaRPr lang="en-US" dirty="0"/>
          </a:p>
        </p:txBody>
      </p:sp>
    </p:spTree>
    <p:extLst>
      <p:ext uri="{BB962C8B-B14F-4D97-AF65-F5344CB8AC3E}">
        <p14:creationId xmlns:p14="http://schemas.microsoft.com/office/powerpoint/2010/main" val="15998134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Retaliation</a:t>
            </a:r>
            <a:endParaRPr lang="en-US" dirty="0"/>
          </a:p>
        </p:txBody>
      </p:sp>
      <p:sp>
        <p:nvSpPr>
          <p:cNvPr id="3" name="Content Placeholder 2"/>
          <p:cNvSpPr>
            <a:spLocks noGrp="1"/>
          </p:cNvSpPr>
          <p:nvPr>
            <p:ph idx="1"/>
          </p:nvPr>
        </p:nvSpPr>
        <p:spPr/>
        <p:txBody>
          <a:bodyPr/>
          <a:lstStyle/>
          <a:p>
            <a:r>
              <a:rPr lang="en-US" dirty="0" smtClean="0"/>
              <a:t>Unlawful for the school to retaliate against someone for bringing a complaint forward or participating in an investigation.</a:t>
            </a:r>
          </a:p>
          <a:p>
            <a:r>
              <a:rPr lang="en-US" dirty="0" smtClean="0"/>
              <a:t>Unlawful for respondent to retaliate against complainant or witnesses for bringing complaint forward or participating in an investigation. </a:t>
            </a:r>
          </a:p>
          <a:p>
            <a:r>
              <a:rPr lang="en-US" dirty="0" smtClean="0"/>
              <a:t>Easier to prove retaliation in many cases.</a:t>
            </a:r>
          </a:p>
        </p:txBody>
      </p:sp>
    </p:spTree>
    <p:extLst>
      <p:ext uri="{BB962C8B-B14F-4D97-AF65-F5344CB8AC3E}">
        <p14:creationId xmlns:p14="http://schemas.microsoft.com/office/powerpoint/2010/main" val="29392931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If you have knowledge of sexual harassment or sexual assault, you must report.</a:t>
            </a:r>
          </a:p>
          <a:p>
            <a:r>
              <a:rPr lang="en-US" dirty="0" smtClean="0"/>
              <a:t>ISU has obligation to investigate.</a:t>
            </a:r>
          </a:p>
          <a:p>
            <a:r>
              <a:rPr lang="en-US" dirty="0" smtClean="0"/>
              <a:t>ISU will take any and all appropriate actions to </a:t>
            </a:r>
          </a:p>
          <a:p>
            <a:pPr lvl="1"/>
            <a:r>
              <a:rPr lang="en-US" dirty="0" smtClean="0"/>
              <a:t>Stop the harassment</a:t>
            </a:r>
          </a:p>
          <a:p>
            <a:pPr lvl="1"/>
            <a:r>
              <a:rPr lang="en-US" dirty="0" smtClean="0"/>
              <a:t>Remedy the effects</a:t>
            </a:r>
          </a:p>
          <a:p>
            <a:pPr lvl="1"/>
            <a:r>
              <a:rPr lang="en-US" dirty="0" smtClean="0"/>
              <a:t>Prevent recurrence</a:t>
            </a:r>
            <a:endParaRPr lang="en-US" dirty="0"/>
          </a:p>
        </p:txBody>
      </p:sp>
    </p:spTree>
    <p:extLst>
      <p:ext uri="{BB962C8B-B14F-4D97-AF65-F5344CB8AC3E}">
        <p14:creationId xmlns:p14="http://schemas.microsoft.com/office/powerpoint/2010/main" val="2230542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Pregnant students are in a specialized circumstance and as such entitled to special Title IX protections</a:t>
            </a:r>
          </a:p>
          <a:p>
            <a:r>
              <a:rPr lang="en-US" dirty="0" smtClean="0"/>
              <a:t>All parties involved in a report and investigation are covered by federal protections from retaliation</a:t>
            </a:r>
            <a:endParaRPr lang="en-US" dirty="0"/>
          </a:p>
        </p:txBody>
      </p:sp>
    </p:spTree>
    <p:extLst>
      <p:ext uri="{BB962C8B-B14F-4D97-AF65-F5344CB8AC3E}">
        <p14:creationId xmlns:p14="http://schemas.microsoft.com/office/powerpoint/2010/main" val="4157629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IX of the Education Amendments Act of 1972</a:t>
            </a:r>
            <a:endParaRPr lang="en-US" dirty="0"/>
          </a:p>
        </p:txBody>
      </p:sp>
      <p:sp>
        <p:nvSpPr>
          <p:cNvPr id="3" name="Content Placeholder 2"/>
          <p:cNvSpPr>
            <a:spLocks noGrp="1"/>
          </p:cNvSpPr>
          <p:nvPr>
            <p:ph idx="1"/>
          </p:nvPr>
        </p:nvSpPr>
        <p:spPr/>
        <p:txBody>
          <a:bodyPr/>
          <a:lstStyle/>
          <a:p>
            <a:pPr marL="0" indent="0" algn="ctr">
              <a:buNone/>
            </a:pPr>
            <a:r>
              <a:rPr lang="en-US" i="1" dirty="0" smtClean="0"/>
              <a:t>“No person in the United States, shall, on the basis of sex, be excluded from participation in, be denied the benefits of, or be subjected to discrimination under any educational program or activity receiving federal financial assistance.”</a:t>
            </a:r>
          </a:p>
          <a:p>
            <a:pPr marL="0" indent="0">
              <a:buNone/>
            </a:pPr>
            <a:endParaRPr lang="en-US" i="1" dirty="0"/>
          </a:p>
          <a:p>
            <a:pPr marL="0" indent="0" algn="ctr">
              <a:buNone/>
            </a:pPr>
            <a:r>
              <a:rPr lang="en-US" sz="1600" dirty="0" smtClean="0"/>
              <a:t>Title IX of the Education Amendments of 1972 Implementing Regulations at: </a:t>
            </a:r>
          </a:p>
          <a:p>
            <a:pPr marL="0" indent="0" algn="ctr">
              <a:buNone/>
            </a:pPr>
            <a:r>
              <a:rPr lang="en-US" sz="1600" dirty="0" smtClean="0"/>
              <a:t>20 U.S.C. §1681 &amp; 34 C.F.R Part 106</a:t>
            </a:r>
            <a:endParaRPr lang="en-US" sz="1600" dirty="0"/>
          </a:p>
        </p:txBody>
      </p:sp>
    </p:spTree>
    <p:extLst>
      <p:ext uri="{BB962C8B-B14F-4D97-AF65-F5344CB8AC3E}">
        <p14:creationId xmlns:p14="http://schemas.microsoft.com/office/powerpoint/2010/main" val="708071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IX Overview</a:t>
            </a:r>
            <a:endParaRPr lang="en-US" dirty="0"/>
          </a:p>
        </p:txBody>
      </p:sp>
      <p:sp>
        <p:nvSpPr>
          <p:cNvPr id="3" name="Content Placeholder 2"/>
          <p:cNvSpPr>
            <a:spLocks noGrp="1"/>
          </p:cNvSpPr>
          <p:nvPr>
            <p:ph idx="1"/>
          </p:nvPr>
        </p:nvSpPr>
        <p:spPr/>
        <p:txBody>
          <a:bodyPr/>
          <a:lstStyle/>
          <a:p>
            <a:r>
              <a:rPr lang="en-US" dirty="0" smtClean="0"/>
              <a:t>Essentially Civil Rights legislation that specifically addresses gender in education</a:t>
            </a:r>
          </a:p>
          <a:p>
            <a:r>
              <a:rPr lang="en-US" dirty="0" smtClean="0"/>
              <a:t>U.S. Department of Education Office for Civil Rights (OCR)</a:t>
            </a:r>
          </a:p>
          <a:p>
            <a:r>
              <a:rPr lang="en-US" dirty="0" smtClean="0"/>
              <a:t>Early impacts seen in Athletics gender equity</a:t>
            </a:r>
          </a:p>
          <a:p>
            <a:r>
              <a:rPr lang="en-US" dirty="0" smtClean="0"/>
              <a:t>April 4, 2011 </a:t>
            </a:r>
            <a:r>
              <a:rPr lang="en-US" i="1" dirty="0" smtClean="0"/>
              <a:t>Dear Colleague Letter-</a:t>
            </a:r>
            <a:r>
              <a:rPr lang="en-US" dirty="0" smtClean="0"/>
              <a:t>Sexual Misconduct</a:t>
            </a:r>
            <a:endParaRPr lang="en-US" i="1" dirty="0" smtClean="0"/>
          </a:p>
          <a:p>
            <a:endParaRPr lang="en-US" dirty="0"/>
          </a:p>
        </p:txBody>
      </p:sp>
    </p:spTree>
    <p:extLst>
      <p:ext uri="{BB962C8B-B14F-4D97-AF65-F5344CB8AC3E}">
        <p14:creationId xmlns:p14="http://schemas.microsoft.com/office/powerpoint/2010/main" val="2234775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IX Overview</a:t>
            </a:r>
            <a:endParaRPr lang="en-US" dirty="0"/>
          </a:p>
        </p:txBody>
      </p:sp>
      <p:sp>
        <p:nvSpPr>
          <p:cNvPr id="3" name="Content Placeholder 2"/>
          <p:cNvSpPr>
            <a:spLocks noGrp="1"/>
          </p:cNvSpPr>
          <p:nvPr>
            <p:ph idx="1"/>
          </p:nvPr>
        </p:nvSpPr>
        <p:spPr/>
        <p:txBody>
          <a:bodyPr/>
          <a:lstStyle/>
          <a:p>
            <a:r>
              <a:rPr lang="en-US" dirty="0"/>
              <a:t>June 25, 2013 </a:t>
            </a:r>
            <a:r>
              <a:rPr lang="en-US" i="1" dirty="0"/>
              <a:t>Dear Colleague Letter-</a:t>
            </a:r>
            <a:r>
              <a:rPr lang="en-US" dirty="0"/>
              <a:t>Pregnant and Parenting </a:t>
            </a:r>
            <a:r>
              <a:rPr lang="en-US" dirty="0" smtClean="0"/>
              <a:t>Students</a:t>
            </a:r>
          </a:p>
          <a:p>
            <a:r>
              <a:rPr lang="en-US" dirty="0" smtClean="0"/>
              <a:t>April 24, 2013 Dear Colleague Letter - Retaliation</a:t>
            </a:r>
            <a:endParaRPr lang="en-US" dirty="0"/>
          </a:p>
        </p:txBody>
      </p:sp>
    </p:spTree>
    <p:extLst>
      <p:ext uri="{BB962C8B-B14F-4D97-AF65-F5344CB8AC3E}">
        <p14:creationId xmlns:p14="http://schemas.microsoft.com/office/powerpoint/2010/main" val="2406714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Essential Compliance Elements</a:t>
            </a:r>
            <a:endParaRPr lang="en-US" dirty="0"/>
          </a:p>
        </p:txBody>
      </p:sp>
      <p:sp>
        <p:nvSpPr>
          <p:cNvPr id="3" name="Content Placeholder 2"/>
          <p:cNvSpPr>
            <a:spLocks noGrp="1"/>
          </p:cNvSpPr>
          <p:nvPr>
            <p:ph idx="1"/>
          </p:nvPr>
        </p:nvSpPr>
        <p:spPr/>
        <p:txBody>
          <a:bodyPr/>
          <a:lstStyle/>
          <a:p>
            <a:r>
              <a:rPr lang="en-US" dirty="0" smtClean="0"/>
              <a:t>Once a </a:t>
            </a:r>
            <a:r>
              <a:rPr lang="en-US" b="1" i="1" dirty="0" smtClean="0"/>
              <a:t>Responsible Employee </a:t>
            </a:r>
            <a:r>
              <a:rPr lang="en-US" dirty="0" smtClean="0"/>
              <a:t>has either actual or constructive notice of sexual harassment or sexual misconduct, ISU must take action.</a:t>
            </a:r>
          </a:p>
          <a:p>
            <a:r>
              <a:rPr lang="en-US" dirty="0" smtClean="0"/>
              <a:t>Who is considered a </a:t>
            </a:r>
            <a:r>
              <a:rPr lang="en-US" b="1" i="1" dirty="0"/>
              <a:t>Responsible </a:t>
            </a:r>
            <a:r>
              <a:rPr lang="en-US" b="1" i="1" dirty="0" smtClean="0"/>
              <a:t>Employee</a:t>
            </a:r>
            <a:r>
              <a:rPr lang="en-US" dirty="0" smtClean="0"/>
              <a:t>?</a:t>
            </a:r>
          </a:p>
        </p:txBody>
      </p:sp>
    </p:spTree>
    <p:extLst>
      <p:ext uri="{BB962C8B-B14F-4D97-AF65-F5344CB8AC3E}">
        <p14:creationId xmlns:p14="http://schemas.microsoft.com/office/powerpoint/2010/main" val="1984156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Essential Compliance Elements</a:t>
            </a:r>
            <a:endParaRPr lang="en-US" dirty="0"/>
          </a:p>
        </p:txBody>
      </p:sp>
      <p:sp>
        <p:nvSpPr>
          <p:cNvPr id="3" name="Content Placeholder 2"/>
          <p:cNvSpPr>
            <a:spLocks noGrp="1"/>
          </p:cNvSpPr>
          <p:nvPr>
            <p:ph idx="1"/>
          </p:nvPr>
        </p:nvSpPr>
        <p:spPr/>
        <p:txBody>
          <a:bodyPr/>
          <a:lstStyle/>
          <a:p>
            <a:r>
              <a:rPr lang="en-US" dirty="0" smtClean="0"/>
              <a:t>A </a:t>
            </a:r>
            <a:r>
              <a:rPr lang="en-US" b="1" i="1" dirty="0" smtClean="0"/>
              <a:t>responsible employee</a:t>
            </a:r>
            <a:r>
              <a:rPr lang="en-US" dirty="0" smtClean="0"/>
              <a:t> includes any employee who:</a:t>
            </a:r>
          </a:p>
          <a:p>
            <a:pPr lvl="1"/>
            <a:r>
              <a:rPr lang="en-US" dirty="0" smtClean="0"/>
              <a:t>Has the authority to take action to redress the harassment,</a:t>
            </a:r>
          </a:p>
          <a:p>
            <a:pPr lvl="1"/>
            <a:r>
              <a:rPr lang="en-US" dirty="0" smtClean="0"/>
              <a:t>Has the duty to report harassment or other types of misconduct to appropriate officials, OR</a:t>
            </a:r>
          </a:p>
          <a:p>
            <a:pPr lvl="1"/>
            <a:r>
              <a:rPr lang="en-US" dirty="0" smtClean="0"/>
              <a:t>Is someone a student could reasonably believe has this authority or responsibility</a:t>
            </a:r>
          </a:p>
          <a:p>
            <a:pPr marL="457200" lvl="1" indent="0">
              <a:buNone/>
            </a:pPr>
            <a:endParaRPr lang="en-US" dirty="0"/>
          </a:p>
        </p:txBody>
      </p:sp>
    </p:spTree>
    <p:extLst>
      <p:ext uri="{BB962C8B-B14F-4D97-AF65-F5344CB8AC3E}">
        <p14:creationId xmlns:p14="http://schemas.microsoft.com/office/powerpoint/2010/main" val="5626366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Essential Compliance Elements</a:t>
            </a:r>
            <a:endParaRPr lang="en-US" dirty="0"/>
          </a:p>
        </p:txBody>
      </p:sp>
      <p:sp>
        <p:nvSpPr>
          <p:cNvPr id="3" name="Content Placeholder 2"/>
          <p:cNvSpPr>
            <a:spLocks noGrp="1"/>
          </p:cNvSpPr>
          <p:nvPr>
            <p:ph idx="1"/>
          </p:nvPr>
        </p:nvSpPr>
        <p:spPr/>
        <p:txBody>
          <a:bodyPr/>
          <a:lstStyle/>
          <a:p>
            <a:r>
              <a:rPr lang="en-US" dirty="0" smtClean="0"/>
              <a:t>ISU </a:t>
            </a:r>
            <a:r>
              <a:rPr lang="en-US" b="1" i="1" dirty="0" smtClean="0"/>
              <a:t>MUST </a:t>
            </a:r>
            <a:r>
              <a:rPr lang="en-US" dirty="0" smtClean="0"/>
              <a:t>take immediate and appropriate steps to investigate what occurred.</a:t>
            </a:r>
          </a:p>
          <a:p>
            <a:r>
              <a:rPr lang="en-US" dirty="0" smtClean="0"/>
              <a:t>ISU </a:t>
            </a:r>
            <a:r>
              <a:rPr lang="en-US" b="1" i="1" dirty="0" smtClean="0"/>
              <a:t>MUST </a:t>
            </a:r>
            <a:r>
              <a:rPr lang="en-US" dirty="0" smtClean="0"/>
              <a:t>take prompt and effective action to</a:t>
            </a:r>
          </a:p>
          <a:p>
            <a:pPr lvl="1"/>
            <a:r>
              <a:rPr lang="en-US" dirty="0" smtClean="0"/>
              <a:t>Stop the harassment</a:t>
            </a:r>
          </a:p>
          <a:p>
            <a:pPr lvl="1"/>
            <a:r>
              <a:rPr lang="en-US" dirty="0" smtClean="0"/>
              <a:t>Remedy the effects</a:t>
            </a:r>
          </a:p>
          <a:p>
            <a:pPr lvl="1"/>
            <a:r>
              <a:rPr lang="en-US" dirty="0" smtClean="0"/>
              <a:t>Prevent the recurrence</a:t>
            </a:r>
            <a:endParaRPr lang="en-US" dirty="0"/>
          </a:p>
        </p:txBody>
      </p:sp>
    </p:spTree>
    <p:extLst>
      <p:ext uri="{BB962C8B-B14F-4D97-AF65-F5344CB8AC3E}">
        <p14:creationId xmlns:p14="http://schemas.microsoft.com/office/powerpoint/2010/main" val="3911171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a:t>
            </a:r>
            <a:endParaRPr lang="en-US" dirty="0"/>
          </a:p>
        </p:txBody>
      </p:sp>
      <p:sp>
        <p:nvSpPr>
          <p:cNvPr id="3" name="Content Placeholder 2"/>
          <p:cNvSpPr>
            <a:spLocks noGrp="1"/>
          </p:cNvSpPr>
          <p:nvPr>
            <p:ph idx="1"/>
          </p:nvPr>
        </p:nvSpPr>
        <p:spPr/>
        <p:txBody>
          <a:bodyPr/>
          <a:lstStyle/>
          <a:p>
            <a:pPr marL="0" indent="0">
              <a:buNone/>
            </a:pPr>
            <a:r>
              <a:rPr lang="en-US" dirty="0" smtClean="0"/>
              <a:t>On April 27</a:t>
            </a:r>
            <a:r>
              <a:rPr lang="en-US" baseline="30000" dirty="0" smtClean="0"/>
              <a:t>th</a:t>
            </a:r>
            <a:r>
              <a:rPr lang="en-US" dirty="0" smtClean="0"/>
              <a:t>, Amy Craft, a first year student at ISU, sets up a time to meet with her History Professor, Casey, for later that afternoon. Upon arriving for the appointment, Casey can see that Amy is very upset and looks exhausted. Casey asks if everything is ok and Amy asks if she can close the door. Casey gets up, closes the door, sits back down and Amy blurts out,</a:t>
            </a:r>
            <a:endParaRPr lang="en-US" dirty="0"/>
          </a:p>
        </p:txBody>
      </p:sp>
    </p:spTree>
    <p:extLst>
      <p:ext uri="{BB962C8B-B14F-4D97-AF65-F5344CB8AC3E}">
        <p14:creationId xmlns:p14="http://schemas.microsoft.com/office/powerpoint/2010/main" val="1454778981"/>
      </p:ext>
    </p:extLst>
  </p:cSld>
  <p:clrMapOvr>
    <a:masterClrMapping/>
  </p:clrMapOvr>
</p:sld>
</file>

<file path=ppt/theme/theme1.xml><?xml version="1.0" encoding="utf-8"?>
<a:theme xmlns:a="http://schemas.openxmlformats.org/drawingml/2006/main" name="ForDarkBackgroun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ForLightBackground-NEW</Template>
  <TotalTime>168</TotalTime>
  <Words>955</Words>
  <Application>Microsoft Office PowerPoint</Application>
  <PresentationFormat>On-screen Show (4:3)</PresentationFormat>
  <Paragraphs>101</Paragraphs>
  <Slides>23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ＭＳ Ｐゴシック</vt:lpstr>
      <vt:lpstr>Arial</vt:lpstr>
      <vt:lpstr>Calibri</vt:lpstr>
      <vt:lpstr>ForDarkBackground</vt:lpstr>
      <vt:lpstr>Title IX Training for Faculty</vt:lpstr>
      <vt:lpstr>Agenda</vt:lpstr>
      <vt:lpstr>Title IX of the Education Amendments Act of 1972</vt:lpstr>
      <vt:lpstr>Title IX Overview</vt:lpstr>
      <vt:lpstr>Title IX Overview</vt:lpstr>
      <vt:lpstr>Essential Compliance Elements</vt:lpstr>
      <vt:lpstr>Essential Compliance Elements</vt:lpstr>
      <vt:lpstr>Essential Compliance Elements</vt:lpstr>
      <vt:lpstr>Scenario</vt:lpstr>
      <vt:lpstr>Scenario</vt:lpstr>
      <vt:lpstr>Confidentiality</vt:lpstr>
      <vt:lpstr>Reporting</vt:lpstr>
      <vt:lpstr>Reporting</vt:lpstr>
      <vt:lpstr>Confidential Resources</vt:lpstr>
      <vt:lpstr>Investigation</vt:lpstr>
      <vt:lpstr>Title IX &amp; Pregnancy</vt:lpstr>
      <vt:lpstr>Title IX &amp; Pregnancy</vt:lpstr>
      <vt:lpstr>Title IX &amp; Pregnancy</vt:lpstr>
      <vt:lpstr>Title IX &amp; Pregnancy</vt:lpstr>
      <vt:lpstr>Title IX &amp; Pregnancy</vt:lpstr>
      <vt:lpstr>Retaliation</vt:lpstr>
      <vt:lpstr>Summary</vt:lpstr>
      <vt:lpstr>Summary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Stacey Gibson</dc:creator>
  <cp:lastModifiedBy>Stacey Gibson</cp:lastModifiedBy>
  <cp:revision>21</cp:revision>
  <cp:lastPrinted>2014-08-11T20:21:54Z</cp:lastPrinted>
  <dcterms:created xsi:type="dcterms:W3CDTF">2014-08-11T17:44:01Z</dcterms:created>
  <dcterms:modified xsi:type="dcterms:W3CDTF">2014-08-11T20:32:28Z</dcterms:modified>
</cp:coreProperties>
</file>