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4165" r:id="rId2"/>
  </p:sldMasterIdLst>
  <p:notesMasterIdLst>
    <p:notesMasterId r:id="rId61"/>
  </p:notesMasterIdLst>
  <p:handoutMasterIdLst>
    <p:handoutMasterId r:id="rId62"/>
  </p:handoutMasterIdLst>
  <p:sldIdLst>
    <p:sldId id="279" r:id="rId3"/>
    <p:sldId id="418" r:id="rId4"/>
    <p:sldId id="351" r:id="rId5"/>
    <p:sldId id="353" r:id="rId6"/>
    <p:sldId id="282" r:id="rId7"/>
    <p:sldId id="269" r:id="rId8"/>
    <p:sldId id="256" r:id="rId9"/>
    <p:sldId id="355" r:id="rId10"/>
    <p:sldId id="357" r:id="rId11"/>
    <p:sldId id="359" r:id="rId12"/>
    <p:sldId id="361" r:id="rId13"/>
    <p:sldId id="363" r:id="rId14"/>
    <p:sldId id="365" r:id="rId15"/>
    <p:sldId id="367" r:id="rId16"/>
    <p:sldId id="369" r:id="rId17"/>
    <p:sldId id="409" r:id="rId18"/>
    <p:sldId id="424" r:id="rId19"/>
    <p:sldId id="422" r:id="rId20"/>
    <p:sldId id="438" r:id="rId21"/>
    <p:sldId id="262" r:id="rId22"/>
    <p:sldId id="263" r:id="rId23"/>
    <p:sldId id="411" r:id="rId24"/>
    <p:sldId id="426" r:id="rId25"/>
    <p:sldId id="429" r:id="rId26"/>
    <p:sldId id="431" r:id="rId27"/>
    <p:sldId id="310" r:id="rId28"/>
    <p:sldId id="332" r:id="rId29"/>
    <p:sldId id="339" r:id="rId30"/>
    <p:sldId id="268" r:id="rId31"/>
    <p:sldId id="326" r:id="rId32"/>
    <p:sldId id="341" r:id="rId33"/>
    <p:sldId id="342" r:id="rId34"/>
    <p:sldId id="343" r:id="rId35"/>
    <p:sldId id="436" r:id="rId36"/>
    <p:sldId id="383" r:id="rId37"/>
    <p:sldId id="392" r:id="rId38"/>
    <p:sldId id="417" r:id="rId39"/>
    <p:sldId id="432" r:id="rId40"/>
    <p:sldId id="433" r:id="rId41"/>
    <p:sldId id="289" r:id="rId42"/>
    <p:sldId id="270" r:id="rId43"/>
    <p:sldId id="271" r:id="rId44"/>
    <p:sldId id="272" r:id="rId45"/>
    <p:sldId id="273" r:id="rId46"/>
    <p:sldId id="393" r:id="rId47"/>
    <p:sldId id="329" r:id="rId48"/>
    <p:sldId id="330" r:id="rId49"/>
    <p:sldId id="331" r:id="rId50"/>
    <p:sldId id="340" r:id="rId51"/>
    <p:sldId id="384" r:id="rId52"/>
    <p:sldId id="415" r:id="rId53"/>
    <p:sldId id="274" r:id="rId54"/>
    <p:sldId id="413" r:id="rId55"/>
    <p:sldId id="416" r:id="rId56"/>
    <p:sldId id="290" r:id="rId57"/>
    <p:sldId id="291" r:id="rId58"/>
    <p:sldId id="275" r:id="rId59"/>
    <p:sldId id="277" r:id="rId60"/>
  </p:sldIdLst>
  <p:sldSz cx="9144000" cy="6858000" type="screen4x3"/>
  <p:notesSz cx="7053263" cy="9309100"/>
  <p:defaultTextStyle>
    <a:defPPr>
      <a:defRPr lang="en-US"/>
    </a:defPPr>
    <a:lvl1pPr algn="l" rtl="0" eaLnBrk="0" fontAlgn="base" hangingPunct="0">
      <a:spcBef>
        <a:spcPct val="0"/>
      </a:spcBef>
      <a:spcAft>
        <a:spcPct val="0"/>
      </a:spcAft>
      <a:defRPr kern="1200">
        <a:solidFill>
          <a:schemeClr val="tx1"/>
        </a:solidFill>
        <a:latin typeface="Haettenschweiler" panose="020B070604090206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Haettenschweiler" panose="020B070604090206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Haettenschweiler" panose="020B070604090206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Haettenschweiler" panose="020B070604090206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Haettenschweiler" panose="020B070604090206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Haettenschweiler" panose="020B070604090206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Haettenschweiler" panose="020B070604090206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Haettenschweiler" panose="020B070604090206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Haettenschweiler" panose="020B070604090206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p:restoredTop sz="93875"/>
  </p:normalViewPr>
  <p:slideViewPr>
    <p:cSldViewPr>
      <p:cViewPr varScale="1">
        <p:scale>
          <a:sx n="123" d="100"/>
          <a:sy n="123" d="100"/>
        </p:scale>
        <p:origin x="1936" y="176"/>
      </p:cViewPr>
      <p:guideLst>
        <p:guide orient="horz"/>
        <p:guide/>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42.xml"/><Relationship Id="rId3" Type="http://schemas.openxmlformats.org/officeDocument/2006/relationships/slide" Target="slides/slide4.xml"/><Relationship Id="rId7" Type="http://schemas.openxmlformats.org/officeDocument/2006/relationships/slide" Target="slides/slide10.xml"/><Relationship Id="rId12" Type="http://schemas.openxmlformats.org/officeDocument/2006/relationships/slide" Target="slides/slide41.xml"/><Relationship Id="rId2" Type="http://schemas.openxmlformats.org/officeDocument/2006/relationships/slide" Target="slides/slide3.xml"/><Relationship Id="rId16" Type="http://schemas.openxmlformats.org/officeDocument/2006/relationships/slide" Target="slides/slide52.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29.xml"/><Relationship Id="rId5" Type="http://schemas.openxmlformats.org/officeDocument/2006/relationships/slide" Target="slides/slide8.xml"/><Relationship Id="rId15" Type="http://schemas.openxmlformats.org/officeDocument/2006/relationships/slide" Target="slides/slide44.xml"/><Relationship Id="rId10" Type="http://schemas.openxmlformats.org/officeDocument/2006/relationships/slide" Target="slides/slide21.xml"/><Relationship Id="rId4" Type="http://schemas.openxmlformats.org/officeDocument/2006/relationships/slide" Target="slides/slide6.xml"/><Relationship Id="rId9" Type="http://schemas.openxmlformats.org/officeDocument/2006/relationships/slide" Target="slides/slide20.xml"/><Relationship Id="rId14"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F29AD38-EB23-7DF2-6941-836E8FEA6E72}"/>
              </a:ext>
            </a:extLst>
          </p:cNvPr>
          <p:cNvSpPr>
            <a:spLocks noGrp="1" noChangeArrowheads="1"/>
          </p:cNvSpPr>
          <p:nvPr>
            <p:ph type="hdr" sz="quarter"/>
          </p:nvPr>
        </p:nvSpPr>
        <p:spPr bwMode="auto">
          <a:xfrm>
            <a:off x="0" y="0"/>
            <a:ext cx="3055938"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0963" name="Rectangle 3">
            <a:extLst>
              <a:ext uri="{FF2B5EF4-FFF2-40B4-BE49-F238E27FC236}">
                <a16:creationId xmlns:a16="http://schemas.microsoft.com/office/drawing/2014/main" id="{A9124941-415B-83D7-703B-538BD4A7BD8C}"/>
              </a:ext>
            </a:extLst>
          </p:cNvPr>
          <p:cNvSpPr>
            <a:spLocks noGrp="1" noChangeArrowheads="1"/>
          </p:cNvSpPr>
          <p:nvPr>
            <p:ph type="dt" sz="quarter" idx="1"/>
          </p:nvPr>
        </p:nvSpPr>
        <p:spPr bwMode="auto">
          <a:xfrm>
            <a:off x="3995738" y="0"/>
            <a:ext cx="3055937"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40964" name="Rectangle 4">
            <a:extLst>
              <a:ext uri="{FF2B5EF4-FFF2-40B4-BE49-F238E27FC236}">
                <a16:creationId xmlns:a16="http://schemas.microsoft.com/office/drawing/2014/main" id="{09C26232-7B34-E598-6D14-A838E5FB94B4}"/>
              </a:ext>
            </a:extLst>
          </p:cNvPr>
          <p:cNvSpPr>
            <a:spLocks noGrp="1" noChangeArrowheads="1"/>
          </p:cNvSpPr>
          <p:nvPr>
            <p:ph type="ftr" sz="quarter" idx="2"/>
          </p:nvPr>
        </p:nvSpPr>
        <p:spPr bwMode="auto">
          <a:xfrm>
            <a:off x="0" y="8842375"/>
            <a:ext cx="3055938"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0965" name="Rectangle 5">
            <a:extLst>
              <a:ext uri="{FF2B5EF4-FFF2-40B4-BE49-F238E27FC236}">
                <a16:creationId xmlns:a16="http://schemas.microsoft.com/office/drawing/2014/main" id="{B9930A99-5278-C79A-F329-572EAA70FB5E}"/>
              </a:ext>
            </a:extLst>
          </p:cNvPr>
          <p:cNvSpPr>
            <a:spLocks noGrp="1" noChangeArrowheads="1"/>
          </p:cNvSpPr>
          <p:nvPr>
            <p:ph type="sldNum" sz="quarter" idx="3"/>
          </p:nvPr>
        </p:nvSpPr>
        <p:spPr bwMode="auto">
          <a:xfrm>
            <a:off x="3995738" y="8842375"/>
            <a:ext cx="3055937"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DD71D747-0965-214F-AF74-C3FCDFB2081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444BC0-E128-0CAA-0D58-FEDEC307E204}"/>
              </a:ext>
            </a:extLst>
          </p:cNvPr>
          <p:cNvSpPr>
            <a:spLocks noGrp="1"/>
          </p:cNvSpPr>
          <p:nvPr>
            <p:ph type="hdr" sz="quarter"/>
          </p:nvPr>
        </p:nvSpPr>
        <p:spPr>
          <a:xfrm>
            <a:off x="0" y="0"/>
            <a:ext cx="3055938" cy="465138"/>
          </a:xfrm>
          <a:prstGeom prst="rect">
            <a:avLst/>
          </a:prstGeom>
        </p:spPr>
        <p:txBody>
          <a:bodyPr vert="horz" lIns="91440" tIns="45720" rIns="91440" bIns="45720" rtlCol="0"/>
          <a:lstStyle>
            <a:lvl1pPr algn="l" eaLnBrk="1" hangingPunct="1">
              <a:defRPr sz="1200">
                <a:latin typeface="Haettenschweiler"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269BA47B-FA49-6AB1-B142-F2A0A87F00E9}"/>
              </a:ext>
            </a:extLst>
          </p:cNvPr>
          <p:cNvSpPr>
            <a:spLocks noGrp="1"/>
          </p:cNvSpPr>
          <p:nvPr>
            <p:ph type="dt" idx="1"/>
          </p:nvPr>
        </p:nvSpPr>
        <p:spPr>
          <a:xfrm>
            <a:off x="3995738" y="0"/>
            <a:ext cx="3055937"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07D3D158-F8E7-004D-B15E-DCE11C498220}" type="datetimeFigureOut">
              <a:rPr lang="en-US" altLang="en-US"/>
              <a:pPr>
                <a:defRPr/>
              </a:pPr>
              <a:t>6/11/26</a:t>
            </a:fld>
            <a:endParaRPr lang="en-US" altLang="en-US"/>
          </a:p>
        </p:txBody>
      </p:sp>
      <p:sp>
        <p:nvSpPr>
          <p:cNvPr id="4" name="Slide Image Placeholder 3">
            <a:extLst>
              <a:ext uri="{FF2B5EF4-FFF2-40B4-BE49-F238E27FC236}">
                <a16:creationId xmlns:a16="http://schemas.microsoft.com/office/drawing/2014/main" id="{BB1C7AD3-0452-20FA-107E-35CC1DCF5262}"/>
              </a:ext>
            </a:extLst>
          </p:cNvPr>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45EFF37-F150-1CF3-06B5-0F4514F818A6}"/>
              </a:ext>
            </a:extLst>
          </p:cNvPr>
          <p:cNvSpPr>
            <a:spLocks noGrp="1"/>
          </p:cNvSpPr>
          <p:nvPr>
            <p:ph type="body" sz="quarter" idx="3"/>
          </p:nvPr>
        </p:nvSpPr>
        <p:spPr>
          <a:xfrm>
            <a:off x="704850" y="4421188"/>
            <a:ext cx="5643563" cy="41894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8738D3D-CF46-9386-0222-5D53595191D1}"/>
              </a:ext>
            </a:extLst>
          </p:cNvPr>
          <p:cNvSpPr>
            <a:spLocks noGrp="1"/>
          </p:cNvSpPr>
          <p:nvPr>
            <p:ph type="ftr" sz="quarter" idx="4"/>
          </p:nvPr>
        </p:nvSpPr>
        <p:spPr>
          <a:xfrm>
            <a:off x="0" y="8842375"/>
            <a:ext cx="3055938" cy="465138"/>
          </a:xfrm>
          <a:prstGeom prst="rect">
            <a:avLst/>
          </a:prstGeom>
        </p:spPr>
        <p:txBody>
          <a:bodyPr vert="horz" lIns="91440" tIns="45720" rIns="91440" bIns="45720" rtlCol="0" anchor="b"/>
          <a:lstStyle>
            <a:lvl1pPr algn="l" eaLnBrk="1" hangingPunct="1">
              <a:defRPr sz="1200">
                <a:latin typeface="Haettenschweiler"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C35E88B-C301-84B5-E5BA-470C265C313B}"/>
              </a:ext>
            </a:extLst>
          </p:cNvPr>
          <p:cNvSpPr>
            <a:spLocks noGrp="1"/>
          </p:cNvSpPr>
          <p:nvPr>
            <p:ph type="sldNum" sz="quarter" idx="5"/>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32C6A63-E250-1543-A766-6BF03B97E7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2EB65D9D-F4F2-2EE5-A824-8CE8FA00D6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68229855-04BD-DC00-8C5F-38E5C5EF2F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2014 2 students had little or no debt.   In 2017, all 8 IDEP graduates had debt.. Low = $206,682  to  High = $234,582.     In 2018 all 8 IDEP students had debt… Low = $79,444 to High = $299,266.</a:t>
            </a:r>
          </a:p>
          <a:p>
            <a:pPr eaLnBrk="1" hangingPunct="1">
              <a:spcBef>
                <a:spcPct val="0"/>
              </a:spcBef>
            </a:pPr>
            <a:endParaRPr lang="en-US" altLang="en-US"/>
          </a:p>
        </p:txBody>
      </p:sp>
      <p:sp>
        <p:nvSpPr>
          <p:cNvPr id="61443" name="Slide Number Placeholder 3">
            <a:extLst>
              <a:ext uri="{FF2B5EF4-FFF2-40B4-BE49-F238E27FC236}">
                <a16:creationId xmlns:a16="http://schemas.microsoft.com/office/drawing/2014/main" id="{0C8E5E8A-F44C-9F4B-AB4D-1584F8CCD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B4113635-02F4-2E43-84F2-EEBE576F4111}" type="slidenum">
              <a:rPr lang="en-US" altLang="en-US"/>
              <a:pPr/>
              <a:t>26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5783086A-C0B2-FDE7-C66C-DE62391218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7308F95E-90B4-D76C-A771-7458535611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Forest Hulet, Jason Streeper, Devon Rasmussen					Houston Tanner, Josh Rice, Joseph Erickson, and Logan Hill</a:t>
            </a:r>
          </a:p>
        </p:txBody>
      </p:sp>
      <p:sp>
        <p:nvSpPr>
          <p:cNvPr id="66563" name="Slide Number Placeholder 3">
            <a:extLst>
              <a:ext uri="{FF2B5EF4-FFF2-40B4-BE49-F238E27FC236}">
                <a16:creationId xmlns:a16="http://schemas.microsoft.com/office/drawing/2014/main" id="{B9A11B23-793A-C6A9-0E02-93BA9CC9A7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2E613B6D-BA25-A041-B162-7AF1BCB2ED74}" type="slidenum">
              <a:rPr lang="en-US" altLang="en-US"/>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06197365-7A94-9707-FEBE-560269E910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0C222257-5D90-0A8A-DB1A-E1D1C3321E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Ben Hilton, Jordan Hillam, Devin Thompson</a:t>
            </a:r>
          </a:p>
        </p:txBody>
      </p:sp>
      <p:sp>
        <p:nvSpPr>
          <p:cNvPr id="68611" name="Slide Number Placeholder 3">
            <a:extLst>
              <a:ext uri="{FF2B5EF4-FFF2-40B4-BE49-F238E27FC236}">
                <a16:creationId xmlns:a16="http://schemas.microsoft.com/office/drawing/2014/main" id="{B835AF15-AC69-A246-5630-3120DF31BF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7C73F41D-A5B0-3A4D-BDB9-1636570D1362}" type="slidenum">
              <a:rPr lang="en-US" altLang="en-US"/>
              <a:pPr/>
              <a:t>31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5B79AA2-424E-50AE-17AA-CF9F5002E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595FC6FA-104F-14C1-E033-7E450161A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Devin Thompson, Robert Chaffin, and Janica Gilette</a:t>
            </a:r>
          </a:p>
        </p:txBody>
      </p:sp>
      <p:sp>
        <p:nvSpPr>
          <p:cNvPr id="70659" name="Slide Number Placeholder 3">
            <a:extLst>
              <a:ext uri="{FF2B5EF4-FFF2-40B4-BE49-F238E27FC236}">
                <a16:creationId xmlns:a16="http://schemas.microsoft.com/office/drawing/2014/main" id="{F83684D7-A248-CB02-BE8B-3E409ADC03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8ED9A61C-374B-7849-8FAB-01CE02658DA8}" type="slidenum">
              <a:rPr lang="en-US" altLang="en-US"/>
              <a:pPr/>
              <a:t>32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68E49DA8-D5E0-8B6B-8A5E-D14F9A328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2EFF0071-D922-4397-07AB-EE41A7E6FA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Janica Gilette and Britney Penberthy</a:t>
            </a:r>
          </a:p>
        </p:txBody>
      </p:sp>
      <p:sp>
        <p:nvSpPr>
          <p:cNvPr id="72707" name="Slide Number Placeholder 3">
            <a:extLst>
              <a:ext uri="{FF2B5EF4-FFF2-40B4-BE49-F238E27FC236}">
                <a16:creationId xmlns:a16="http://schemas.microsoft.com/office/drawing/2014/main" id="{D2B85C36-AC96-F141-226A-1D1F45FB64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443266EF-F763-6442-8EEE-C37E94CEC369}" type="slidenum">
              <a:rPr lang="en-US" altLang="en-US"/>
              <a:pPr/>
              <a:t>33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2C6A63-E250-1543-A766-6BF03B97E70E}" type="slidenum">
              <a:rPr lang="en-US" altLang="en-US" smtClean="0"/>
              <a:pPr>
                <a:defRPr/>
              </a:pPr>
              <a:t>34</a:t>
            </a:fld>
            <a:endParaRPr lang="en-US" altLang="en-US"/>
          </a:p>
        </p:txBody>
      </p:sp>
    </p:spTree>
    <p:extLst>
      <p:ext uri="{BB962C8B-B14F-4D97-AF65-F5344CB8AC3E}">
        <p14:creationId xmlns:p14="http://schemas.microsoft.com/office/powerpoint/2010/main" val="171589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424A494-211E-BA6F-1164-D5058B3EB1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4100FCFD-A503-4AFB-CD05-9D8CB316C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Dallin Larson (ENDO </a:t>
            </a:r>
            <a:r>
              <a:rPr lang="mr-IN" altLang="en-US">
                <a:latin typeface="Mangal" panose="02040503050203030202" pitchFamily="18" charset="0"/>
              </a:rPr>
              <a:t>–</a:t>
            </a:r>
            <a:r>
              <a:rPr lang="en-US" altLang="en-US"/>
              <a:t> Boise), Austin Weeks (dental anesthesia), Stuart Allyn (OMFS), Taylor Asplund Fuller, Naijla Pajazetovic, Stuart Tucker, Paul Blaisdell, Brent Cline</a:t>
            </a:r>
          </a:p>
        </p:txBody>
      </p:sp>
      <p:sp>
        <p:nvSpPr>
          <p:cNvPr id="78851" name="Slide Number Placeholder 3">
            <a:extLst>
              <a:ext uri="{FF2B5EF4-FFF2-40B4-BE49-F238E27FC236}">
                <a16:creationId xmlns:a16="http://schemas.microsoft.com/office/drawing/2014/main" id="{C20D7A0F-92CB-C680-3BAD-6A9BC766D8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2685E550-F0DE-FD46-B591-3B348F960D53}" type="slidenum">
              <a:rPr lang="en-US" altLang="en-US"/>
              <a:pPr/>
              <a:t>35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6055A17F-C390-437D-0C67-70C6C9067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C9089668-80F3-6132-30D9-90E465122B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Jenna Kedish: IAGD Boise     Bry Martin: IAGD Spokane     Marc Soelberg: PEDO Residency San Diego     Brandon Call: Private Practice Pocatello     Scott McLaren: PEDO Residency OHSU     Eric Hillam: Ortho Residency St. Luis     Daniel Whitesitt: Private Practice Rathdrum ID     Jordan Clawson: DD – OMFS Residency Vanderbilt</a:t>
            </a:r>
          </a:p>
        </p:txBody>
      </p:sp>
      <p:sp>
        <p:nvSpPr>
          <p:cNvPr id="80899" name="Slide Number Placeholder 3">
            <a:extLst>
              <a:ext uri="{FF2B5EF4-FFF2-40B4-BE49-F238E27FC236}">
                <a16:creationId xmlns:a16="http://schemas.microsoft.com/office/drawing/2014/main" id="{63F6888D-B945-82D4-FB06-B24DCE4FA5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6E82703E-057F-8844-B302-4B57AC1CD611}" type="slidenum">
              <a:rPr lang="en-US" altLang="en-US"/>
              <a:pPr/>
              <a:t>36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322EF325-850E-8184-4A56-40DA5F617E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35B29CE-D960-8D0B-14E3-1A40E62C2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19" name="Slide Number Placeholder 3">
            <a:extLst>
              <a:ext uri="{FF2B5EF4-FFF2-40B4-BE49-F238E27FC236}">
                <a16:creationId xmlns:a16="http://schemas.microsoft.com/office/drawing/2014/main" id="{349AA38E-3CB4-6279-3964-9C46D897AA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aettenschweiler" panose="020B0706040902060204" pitchFamily="34" charset="0"/>
                <a:ea typeface="ＭＳ Ｐゴシック" panose="020B0600070205080204" pitchFamily="34" charset="-128"/>
              </a:defRPr>
            </a:lvl1pPr>
            <a:lvl2pPr marL="742950" indent="-285750">
              <a:defRPr>
                <a:solidFill>
                  <a:schemeClr val="tx1"/>
                </a:solidFill>
                <a:latin typeface="Haettenschweiler" panose="020B0706040902060204" pitchFamily="34" charset="0"/>
                <a:ea typeface="ＭＳ Ｐゴシック" panose="020B0600070205080204" pitchFamily="34" charset="-128"/>
              </a:defRPr>
            </a:lvl2pPr>
            <a:lvl3pPr marL="1143000" indent="-228600">
              <a:defRPr>
                <a:solidFill>
                  <a:schemeClr val="tx1"/>
                </a:solidFill>
                <a:latin typeface="Haettenschweiler" panose="020B0706040902060204" pitchFamily="34" charset="0"/>
                <a:ea typeface="ＭＳ Ｐゴシック" panose="020B0600070205080204" pitchFamily="34" charset="-128"/>
              </a:defRPr>
            </a:lvl3pPr>
            <a:lvl4pPr marL="1600200" indent="-228600">
              <a:defRPr>
                <a:solidFill>
                  <a:schemeClr val="tx1"/>
                </a:solidFill>
                <a:latin typeface="Haettenschweiler" panose="020B0706040902060204" pitchFamily="34" charset="0"/>
                <a:ea typeface="ＭＳ Ｐゴシック" panose="020B0600070205080204" pitchFamily="34" charset="-128"/>
              </a:defRPr>
            </a:lvl4pPr>
            <a:lvl5pPr marL="2057400" indent="-228600">
              <a:defRPr>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aettenschweiler" panose="020B0706040902060204" pitchFamily="34" charset="0"/>
                <a:ea typeface="ＭＳ Ｐゴシック" panose="020B0600070205080204" pitchFamily="34" charset="-128"/>
              </a:defRPr>
            </a:lvl9pPr>
          </a:lstStyle>
          <a:p>
            <a:fld id="{9BA30100-D734-5847-B67D-BB3057827943}" type="slidenum">
              <a:rPr lang="en-US" altLang="en-US"/>
              <a:pPr/>
              <a:t>42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77C01DF-6E4D-DD24-44AC-9381BA8C34F3}"/>
              </a:ext>
            </a:extLst>
          </p:cNvPr>
          <p:cNvGrpSpPr>
            <a:grpSpLocks/>
          </p:cNvGrpSpPr>
          <p:nvPr/>
        </p:nvGrpSpPr>
        <p:grpSpPr bwMode="auto">
          <a:xfrm>
            <a:off x="0" y="0"/>
            <a:ext cx="8763000" cy="5943600"/>
            <a:chOff x="0" y="0"/>
            <a:chExt cx="5520" cy="3744"/>
          </a:xfrm>
        </p:grpSpPr>
        <p:sp>
          <p:nvSpPr>
            <p:cNvPr id="3" name="Rectangle 3">
              <a:extLst>
                <a:ext uri="{FF2B5EF4-FFF2-40B4-BE49-F238E27FC236}">
                  <a16:creationId xmlns:a16="http://schemas.microsoft.com/office/drawing/2014/main" id="{85FFF8DC-2513-9BAC-EC5D-0F792CA0A41F}"/>
                </a:ext>
              </a:extLst>
            </p:cNvPr>
            <p:cNvSpPr>
              <a:spLocks noChangeArrowheads="1"/>
            </p:cNvSpPr>
            <p:nvPr/>
          </p:nvSpPr>
          <p:spPr bwMode="auto">
            <a:xfrm>
              <a:off x="0" y="0"/>
              <a:ext cx="1104" cy="3072"/>
            </a:xfrm>
            <a:prstGeom prst="rect">
              <a:avLst/>
            </a:prstGeom>
            <a:solidFill>
              <a:schemeClr val="accent1"/>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grpSp>
          <p:nvGrpSpPr>
            <p:cNvPr id="4" name="Group 4">
              <a:extLst>
                <a:ext uri="{FF2B5EF4-FFF2-40B4-BE49-F238E27FC236}">
                  <a16:creationId xmlns:a16="http://schemas.microsoft.com/office/drawing/2014/main" id="{94014E3B-4134-C690-714F-17B71A0DC6E7}"/>
                </a:ext>
              </a:extLst>
            </p:cNvPr>
            <p:cNvGrpSpPr>
              <a:grpSpLocks/>
            </p:cNvGrpSpPr>
            <p:nvPr userDrawn="1"/>
          </p:nvGrpSpPr>
          <p:grpSpPr bwMode="auto">
            <a:xfrm>
              <a:off x="0" y="2208"/>
              <a:ext cx="5520" cy="1536"/>
              <a:chOff x="0" y="2208"/>
              <a:chExt cx="5520" cy="1536"/>
            </a:xfrm>
          </p:grpSpPr>
          <p:sp>
            <p:nvSpPr>
              <p:cNvPr id="8" name="Rectangle 5">
                <a:extLst>
                  <a:ext uri="{FF2B5EF4-FFF2-40B4-BE49-F238E27FC236}">
                    <a16:creationId xmlns:a16="http://schemas.microsoft.com/office/drawing/2014/main" id="{110432E7-664A-02AE-361F-892A7F83F405}"/>
                  </a:ext>
                </a:extLst>
              </p:cNvPr>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sp>
            <p:nvSpPr>
              <p:cNvPr id="9" name="Rectangle 6">
                <a:extLst>
                  <a:ext uri="{FF2B5EF4-FFF2-40B4-BE49-F238E27FC236}">
                    <a16:creationId xmlns:a16="http://schemas.microsoft.com/office/drawing/2014/main" id="{06398D1E-06EA-BF82-9AD2-FB8A6C55C207}"/>
                  </a:ext>
                </a:extLst>
              </p:cNvPr>
              <p:cNvSpPr>
                <a:spLocks noChangeArrowheads="1"/>
              </p:cNvSpPr>
              <p:nvPr/>
            </p:nvSpPr>
            <p:spPr bwMode="white">
              <a:xfrm>
                <a:off x="654" y="2352"/>
                <a:ext cx="4818" cy="1347"/>
              </a:xfrm>
              <a:prstGeom prst="rect">
                <a:avLst/>
              </a:prstGeom>
              <a:solidFill>
                <a:schemeClr val="bg1"/>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sp>
            <p:nvSpPr>
              <p:cNvPr id="10" name="Line 7">
                <a:extLst>
                  <a:ext uri="{FF2B5EF4-FFF2-40B4-BE49-F238E27FC236}">
                    <a16:creationId xmlns:a16="http://schemas.microsoft.com/office/drawing/2014/main" id="{E36DBD60-3EBD-04CF-D0C4-EF2B5927AA2A}"/>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8">
              <a:extLst>
                <a:ext uri="{FF2B5EF4-FFF2-40B4-BE49-F238E27FC236}">
                  <a16:creationId xmlns:a16="http://schemas.microsoft.com/office/drawing/2014/main" id="{CAB9EAE5-7EB7-7143-7DB1-80AD97DCACDE}"/>
                </a:ext>
              </a:extLst>
            </p:cNvPr>
            <p:cNvGrpSpPr>
              <a:grpSpLocks/>
            </p:cNvGrpSpPr>
            <p:nvPr userDrawn="1"/>
          </p:nvGrpSpPr>
          <p:grpSpPr bwMode="auto">
            <a:xfrm>
              <a:off x="400" y="336"/>
              <a:ext cx="5088" cy="192"/>
              <a:chOff x="400" y="336"/>
              <a:chExt cx="5088" cy="192"/>
            </a:xfrm>
          </p:grpSpPr>
          <p:sp>
            <p:nvSpPr>
              <p:cNvPr id="6" name="Rectangle 9">
                <a:extLst>
                  <a:ext uri="{FF2B5EF4-FFF2-40B4-BE49-F238E27FC236}">
                    <a16:creationId xmlns:a16="http://schemas.microsoft.com/office/drawing/2014/main" id="{76D7000A-B1D8-278C-8B61-2B98916708A3}"/>
                  </a:ext>
                </a:extLst>
              </p:cNvPr>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sp>
            <p:nvSpPr>
              <p:cNvPr id="7" name="Line 10">
                <a:extLst>
                  <a:ext uri="{FF2B5EF4-FFF2-40B4-BE49-F238E27FC236}">
                    <a16:creationId xmlns:a16="http://schemas.microsoft.com/office/drawing/2014/main" id="{E45BCD63-83C0-38FD-5560-950BA7363B59}"/>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5787"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75788"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B48F1F4D-77FA-5B17-8F0C-12A6FDE71F07}"/>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2" name="Rectangle 14">
            <a:extLst>
              <a:ext uri="{FF2B5EF4-FFF2-40B4-BE49-F238E27FC236}">
                <a16:creationId xmlns:a16="http://schemas.microsoft.com/office/drawing/2014/main" id="{85F742BC-92F1-DDAD-7E57-1373F7E237ED}"/>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612254AA-F0EC-5873-DC8F-22115C2FC8B2}"/>
              </a:ext>
            </a:extLst>
          </p:cNvPr>
          <p:cNvSpPr>
            <a:spLocks noGrp="1" noChangeArrowheads="1"/>
          </p:cNvSpPr>
          <p:nvPr>
            <p:ph type="sldNum" sz="quarter" idx="12"/>
          </p:nvPr>
        </p:nvSpPr>
        <p:spPr/>
        <p:txBody>
          <a:bodyPr/>
          <a:lstStyle>
            <a:lvl1pPr>
              <a:defRPr smtClean="0"/>
            </a:lvl1pPr>
          </a:lstStyle>
          <a:p>
            <a:pPr>
              <a:defRPr/>
            </a:pPr>
            <a:fld id="{8A3D5948-6CB7-DD48-9C61-3CA71DB1D003}" type="slidenum">
              <a:rPr lang="en-US" altLang="en-US"/>
              <a:pPr>
                <a:defRPr/>
              </a:pPr>
              <a:t>‹#›</a:t>
            </a:fld>
            <a:endParaRPr lang="en-US" altLang="en-US"/>
          </a:p>
        </p:txBody>
      </p:sp>
    </p:spTree>
    <p:extLst>
      <p:ext uri="{BB962C8B-B14F-4D97-AF65-F5344CB8AC3E}">
        <p14:creationId xmlns:p14="http://schemas.microsoft.com/office/powerpoint/2010/main" val="207599535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0938DB5-B4E4-0257-42DC-AE944CB284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E66253CD-8A8D-2694-28D4-A69A58D240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F9FAE2C-2438-9857-8CAB-8CF113564FB4}"/>
              </a:ext>
            </a:extLst>
          </p:cNvPr>
          <p:cNvSpPr>
            <a:spLocks noGrp="1" noChangeArrowheads="1"/>
          </p:cNvSpPr>
          <p:nvPr>
            <p:ph type="sldNum" sz="quarter" idx="12"/>
          </p:nvPr>
        </p:nvSpPr>
        <p:spPr>
          <a:ln/>
        </p:spPr>
        <p:txBody>
          <a:bodyPr/>
          <a:lstStyle>
            <a:lvl1pPr>
              <a:defRPr/>
            </a:lvl1pPr>
          </a:lstStyle>
          <a:p>
            <a:pPr>
              <a:defRPr/>
            </a:pPr>
            <a:fld id="{57587113-0CC1-1740-B8EC-C93107FBD070}" type="slidenum">
              <a:rPr lang="en-US" altLang="en-US"/>
              <a:pPr>
                <a:defRPr/>
              </a:pPr>
              <a:t>‹#›</a:t>
            </a:fld>
            <a:endParaRPr lang="en-US" altLang="en-US"/>
          </a:p>
        </p:txBody>
      </p:sp>
    </p:spTree>
    <p:extLst>
      <p:ext uri="{BB962C8B-B14F-4D97-AF65-F5344CB8AC3E}">
        <p14:creationId xmlns:p14="http://schemas.microsoft.com/office/powerpoint/2010/main" val="274570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668DD16D-E3AC-0364-1CCA-7608148192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5D6ECCAF-3E98-FD88-B6D4-9C600D1FEA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B3F3F444-F26E-FEFB-4771-ED0CB0DE73E9}"/>
              </a:ext>
            </a:extLst>
          </p:cNvPr>
          <p:cNvSpPr>
            <a:spLocks noGrp="1" noChangeArrowheads="1"/>
          </p:cNvSpPr>
          <p:nvPr>
            <p:ph type="sldNum" sz="quarter" idx="12"/>
          </p:nvPr>
        </p:nvSpPr>
        <p:spPr>
          <a:ln/>
        </p:spPr>
        <p:txBody>
          <a:bodyPr/>
          <a:lstStyle>
            <a:lvl1pPr>
              <a:defRPr/>
            </a:lvl1pPr>
          </a:lstStyle>
          <a:p>
            <a:pPr>
              <a:defRPr/>
            </a:pPr>
            <a:fld id="{EE399D46-DA5F-114B-844B-813E67973BA1}" type="slidenum">
              <a:rPr lang="en-US" altLang="en-US"/>
              <a:pPr>
                <a:defRPr/>
              </a:pPr>
              <a:t>‹#›</a:t>
            </a:fld>
            <a:endParaRPr lang="en-US" altLang="en-US"/>
          </a:p>
        </p:txBody>
      </p:sp>
    </p:spTree>
    <p:extLst>
      <p:ext uri="{BB962C8B-B14F-4D97-AF65-F5344CB8AC3E}">
        <p14:creationId xmlns:p14="http://schemas.microsoft.com/office/powerpoint/2010/main" val="1524891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77724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46B32BF3-CD7B-4793-BDB1-740DB05B67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53665B2A-6979-5949-AEF3-257394ECD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300463A2-4782-9CE6-017C-98648853F802}"/>
              </a:ext>
            </a:extLst>
          </p:cNvPr>
          <p:cNvSpPr>
            <a:spLocks noGrp="1" noChangeArrowheads="1"/>
          </p:cNvSpPr>
          <p:nvPr>
            <p:ph type="sldNum" sz="quarter" idx="12"/>
          </p:nvPr>
        </p:nvSpPr>
        <p:spPr>
          <a:ln/>
        </p:spPr>
        <p:txBody>
          <a:bodyPr/>
          <a:lstStyle>
            <a:lvl1pPr>
              <a:defRPr/>
            </a:lvl1pPr>
          </a:lstStyle>
          <a:p>
            <a:pPr>
              <a:defRPr/>
            </a:pPr>
            <a:fld id="{8B002F2F-F448-0242-91A1-CDDE9A85BA95}" type="slidenum">
              <a:rPr lang="en-US" altLang="en-US"/>
              <a:pPr>
                <a:defRPr/>
              </a:pPr>
              <a:t>‹#›</a:t>
            </a:fld>
            <a:endParaRPr lang="en-US" altLang="en-US"/>
          </a:p>
        </p:txBody>
      </p:sp>
    </p:spTree>
    <p:extLst>
      <p:ext uri="{BB962C8B-B14F-4D97-AF65-F5344CB8AC3E}">
        <p14:creationId xmlns:p14="http://schemas.microsoft.com/office/powerpoint/2010/main" val="364305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D31E275F-5233-1FF3-96AF-F7CA336065F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B37B00DE-219F-E30A-A449-021E16C7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6F140A26-494C-E534-5008-FFEFA3395808}"/>
              </a:ext>
            </a:extLst>
          </p:cNvPr>
          <p:cNvSpPr>
            <a:spLocks noGrp="1" noChangeArrowheads="1"/>
          </p:cNvSpPr>
          <p:nvPr>
            <p:ph type="sldNum" sz="quarter" idx="12"/>
          </p:nvPr>
        </p:nvSpPr>
        <p:spPr>
          <a:ln/>
        </p:spPr>
        <p:txBody>
          <a:bodyPr/>
          <a:lstStyle>
            <a:lvl1pPr>
              <a:defRPr/>
            </a:lvl1pPr>
          </a:lstStyle>
          <a:p>
            <a:pPr>
              <a:defRPr/>
            </a:pPr>
            <a:fld id="{5431BD5E-05D4-D64C-81EE-35310445FD89}" type="slidenum">
              <a:rPr lang="en-US" altLang="en-US"/>
              <a:pPr>
                <a:defRPr/>
              </a:pPr>
              <a:t>‹#›</a:t>
            </a:fld>
            <a:endParaRPr lang="en-US" altLang="en-US"/>
          </a:p>
        </p:txBody>
      </p:sp>
    </p:spTree>
    <p:extLst>
      <p:ext uri="{BB962C8B-B14F-4D97-AF65-F5344CB8AC3E}">
        <p14:creationId xmlns:p14="http://schemas.microsoft.com/office/powerpoint/2010/main" val="1602204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FEE50BA-FB12-B670-56B5-53E96D7DAA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5409BDFD-82C2-944D-0BE4-F1A67EDEA5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956E044E-C576-371E-DF11-99C8AFDA999C}"/>
              </a:ext>
            </a:extLst>
          </p:cNvPr>
          <p:cNvSpPr>
            <a:spLocks noGrp="1" noChangeArrowheads="1"/>
          </p:cNvSpPr>
          <p:nvPr>
            <p:ph type="sldNum" sz="quarter" idx="12"/>
          </p:nvPr>
        </p:nvSpPr>
        <p:spPr>
          <a:ln/>
        </p:spPr>
        <p:txBody>
          <a:bodyPr/>
          <a:lstStyle>
            <a:lvl1pPr>
              <a:defRPr/>
            </a:lvl1pPr>
          </a:lstStyle>
          <a:p>
            <a:pPr>
              <a:defRPr/>
            </a:pPr>
            <a:fld id="{ED662ABF-A7DF-704E-A9A2-29AF2034233D}" type="slidenum">
              <a:rPr lang="en-US" altLang="en-US"/>
              <a:pPr>
                <a:defRPr/>
              </a:pPr>
              <a:t>‹#›</a:t>
            </a:fld>
            <a:endParaRPr lang="en-US" altLang="en-US"/>
          </a:p>
        </p:txBody>
      </p:sp>
    </p:spTree>
    <p:extLst>
      <p:ext uri="{BB962C8B-B14F-4D97-AF65-F5344CB8AC3E}">
        <p14:creationId xmlns:p14="http://schemas.microsoft.com/office/powerpoint/2010/main" val="3299679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E0084B45-AC05-D4CE-2798-9D6CCE953C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FC3110E-13BD-248D-68D7-220A92308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96EB59FB-34B3-0483-0F79-9FA6EA0C1E69}"/>
              </a:ext>
            </a:extLst>
          </p:cNvPr>
          <p:cNvSpPr>
            <a:spLocks noGrp="1" noChangeArrowheads="1"/>
          </p:cNvSpPr>
          <p:nvPr>
            <p:ph type="sldNum" sz="quarter" idx="12"/>
          </p:nvPr>
        </p:nvSpPr>
        <p:spPr>
          <a:ln/>
        </p:spPr>
        <p:txBody>
          <a:bodyPr/>
          <a:lstStyle>
            <a:lvl1pPr>
              <a:defRPr/>
            </a:lvl1pPr>
          </a:lstStyle>
          <a:p>
            <a:pPr>
              <a:defRPr/>
            </a:pPr>
            <a:fld id="{90D9584C-CCBD-8D49-AD7D-28E28BC72CA1}" type="slidenum">
              <a:rPr lang="en-US" altLang="en-US"/>
              <a:pPr>
                <a:defRPr/>
              </a:pPr>
              <a:t>‹#›</a:t>
            </a:fld>
            <a:endParaRPr lang="en-US" altLang="en-US"/>
          </a:p>
        </p:txBody>
      </p:sp>
    </p:spTree>
    <p:extLst>
      <p:ext uri="{BB962C8B-B14F-4D97-AF65-F5344CB8AC3E}">
        <p14:creationId xmlns:p14="http://schemas.microsoft.com/office/powerpoint/2010/main" val="47903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3FA9F863-1BE0-431C-8395-5D4EC8E26A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9AB2F58E-1CE5-536A-77D4-4E9E2DC98B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A2893CB0-83F9-5B76-D828-68A66E865C48}"/>
              </a:ext>
            </a:extLst>
          </p:cNvPr>
          <p:cNvSpPr>
            <a:spLocks noGrp="1" noChangeArrowheads="1"/>
          </p:cNvSpPr>
          <p:nvPr>
            <p:ph type="sldNum" sz="quarter" idx="12"/>
          </p:nvPr>
        </p:nvSpPr>
        <p:spPr>
          <a:ln/>
        </p:spPr>
        <p:txBody>
          <a:bodyPr/>
          <a:lstStyle>
            <a:lvl1pPr>
              <a:defRPr/>
            </a:lvl1pPr>
          </a:lstStyle>
          <a:p>
            <a:pPr>
              <a:defRPr/>
            </a:pPr>
            <a:fld id="{7F308BC0-1F2C-5B4B-9711-329DBFE2A02D}" type="slidenum">
              <a:rPr lang="en-US" altLang="en-US"/>
              <a:pPr>
                <a:defRPr/>
              </a:pPr>
              <a:t>‹#›</a:t>
            </a:fld>
            <a:endParaRPr lang="en-US" altLang="en-US"/>
          </a:p>
        </p:txBody>
      </p:sp>
    </p:spTree>
    <p:extLst>
      <p:ext uri="{BB962C8B-B14F-4D97-AF65-F5344CB8AC3E}">
        <p14:creationId xmlns:p14="http://schemas.microsoft.com/office/powerpoint/2010/main" val="423961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FB2AE342-DD43-784B-E632-0D5B6C025DA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551F4319-E958-3ADF-0422-31DA46A1E4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2F370DB4-4884-FA03-3438-4864E3596232}"/>
              </a:ext>
            </a:extLst>
          </p:cNvPr>
          <p:cNvSpPr>
            <a:spLocks noGrp="1" noChangeArrowheads="1"/>
          </p:cNvSpPr>
          <p:nvPr>
            <p:ph type="sldNum" sz="quarter" idx="12"/>
          </p:nvPr>
        </p:nvSpPr>
        <p:spPr>
          <a:ln/>
        </p:spPr>
        <p:txBody>
          <a:bodyPr/>
          <a:lstStyle>
            <a:lvl1pPr>
              <a:defRPr/>
            </a:lvl1pPr>
          </a:lstStyle>
          <a:p>
            <a:pPr>
              <a:defRPr/>
            </a:pPr>
            <a:fld id="{36132F68-034E-D840-A066-91E6CAED3396}" type="slidenum">
              <a:rPr lang="en-US" altLang="en-US"/>
              <a:pPr>
                <a:defRPr/>
              </a:pPr>
              <a:t>‹#›</a:t>
            </a:fld>
            <a:endParaRPr lang="en-US" altLang="en-US"/>
          </a:p>
        </p:txBody>
      </p:sp>
    </p:spTree>
    <p:extLst>
      <p:ext uri="{BB962C8B-B14F-4D97-AF65-F5344CB8AC3E}">
        <p14:creationId xmlns:p14="http://schemas.microsoft.com/office/powerpoint/2010/main" val="1963148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C6F3B4F-9226-9FA1-FEA9-61C17E98FCF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675D5C4-1C57-7F66-110F-7661ACDB24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1F78C-3903-0948-4AA1-EB0E8B38CE82}"/>
              </a:ext>
            </a:extLst>
          </p:cNvPr>
          <p:cNvSpPr>
            <a:spLocks noGrp="1"/>
          </p:cNvSpPr>
          <p:nvPr>
            <p:ph type="sldNum" sz="quarter" idx="12"/>
          </p:nvPr>
        </p:nvSpPr>
        <p:spPr/>
        <p:txBody>
          <a:bodyPr/>
          <a:lstStyle>
            <a:lvl1pPr>
              <a:defRPr/>
            </a:lvl1pPr>
          </a:lstStyle>
          <a:p>
            <a:pPr>
              <a:defRPr/>
            </a:pPr>
            <a:fld id="{467BE310-1D39-D746-AA60-8313EFB31B87}" type="slidenum">
              <a:rPr lang="en-US" altLang="en-US"/>
              <a:pPr>
                <a:defRPr/>
              </a:pPr>
              <a:t>‹#›</a:t>
            </a:fld>
            <a:endParaRPr lang="en-US" altLang="en-US"/>
          </a:p>
        </p:txBody>
      </p:sp>
    </p:spTree>
    <p:extLst>
      <p:ext uri="{BB962C8B-B14F-4D97-AF65-F5344CB8AC3E}">
        <p14:creationId xmlns:p14="http://schemas.microsoft.com/office/powerpoint/2010/main" val="4154524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B406B-B4C8-63B3-4F34-02550191D7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8573DC-B372-CF5B-60C8-79D58B41F3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17EC42-62E5-C5C5-9B93-5811DF11E124}"/>
              </a:ext>
            </a:extLst>
          </p:cNvPr>
          <p:cNvSpPr>
            <a:spLocks noGrp="1"/>
          </p:cNvSpPr>
          <p:nvPr>
            <p:ph type="sldNum" sz="quarter" idx="12"/>
          </p:nvPr>
        </p:nvSpPr>
        <p:spPr/>
        <p:txBody>
          <a:bodyPr/>
          <a:lstStyle>
            <a:lvl1pPr>
              <a:defRPr/>
            </a:lvl1pPr>
          </a:lstStyle>
          <a:p>
            <a:pPr>
              <a:defRPr/>
            </a:pPr>
            <a:fld id="{E54B7D85-ABC5-5345-9DCD-A83EF10E4D5E}" type="slidenum">
              <a:rPr lang="en-US" altLang="en-US"/>
              <a:pPr>
                <a:defRPr/>
              </a:pPr>
              <a:t>‹#›</a:t>
            </a:fld>
            <a:endParaRPr lang="en-US" altLang="en-US"/>
          </a:p>
        </p:txBody>
      </p:sp>
    </p:spTree>
    <p:extLst>
      <p:ext uri="{BB962C8B-B14F-4D97-AF65-F5344CB8AC3E}">
        <p14:creationId xmlns:p14="http://schemas.microsoft.com/office/powerpoint/2010/main" val="406598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A5696EC4-C8E3-19DE-0D75-4D28F16F0F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B608EB08-946A-2D53-ADC0-409968CC18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ACEEE1F3-1879-50A6-8EC2-48BFB1BF6E66}"/>
              </a:ext>
            </a:extLst>
          </p:cNvPr>
          <p:cNvSpPr>
            <a:spLocks noGrp="1" noChangeArrowheads="1"/>
          </p:cNvSpPr>
          <p:nvPr>
            <p:ph type="sldNum" sz="quarter" idx="12"/>
          </p:nvPr>
        </p:nvSpPr>
        <p:spPr>
          <a:ln/>
        </p:spPr>
        <p:txBody>
          <a:bodyPr/>
          <a:lstStyle>
            <a:lvl1pPr>
              <a:defRPr/>
            </a:lvl1pPr>
          </a:lstStyle>
          <a:p>
            <a:pPr>
              <a:defRPr/>
            </a:pPr>
            <a:fld id="{77F0F8AF-B0BB-B540-AD98-215BF570A5F0}" type="slidenum">
              <a:rPr lang="en-US" altLang="en-US"/>
              <a:pPr>
                <a:defRPr/>
              </a:pPr>
              <a:t>‹#›</a:t>
            </a:fld>
            <a:endParaRPr lang="en-US" altLang="en-US"/>
          </a:p>
        </p:txBody>
      </p:sp>
    </p:spTree>
    <p:extLst>
      <p:ext uri="{BB962C8B-B14F-4D97-AF65-F5344CB8AC3E}">
        <p14:creationId xmlns:p14="http://schemas.microsoft.com/office/powerpoint/2010/main" val="4153788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F9E606-9BCE-3A1F-EE6A-55E54A73E1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77EFA8-41C0-5158-BAE1-903423155E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8A37E1-159C-5AD1-06B5-67D62A63BE46}"/>
              </a:ext>
            </a:extLst>
          </p:cNvPr>
          <p:cNvSpPr>
            <a:spLocks noGrp="1"/>
          </p:cNvSpPr>
          <p:nvPr>
            <p:ph type="sldNum" sz="quarter" idx="12"/>
          </p:nvPr>
        </p:nvSpPr>
        <p:spPr/>
        <p:txBody>
          <a:bodyPr/>
          <a:lstStyle>
            <a:lvl1pPr>
              <a:defRPr/>
            </a:lvl1pPr>
          </a:lstStyle>
          <a:p>
            <a:pPr>
              <a:defRPr/>
            </a:pPr>
            <a:fld id="{22F1FC97-C455-504E-9702-6B1AD3188312}" type="slidenum">
              <a:rPr lang="en-US" altLang="en-US"/>
              <a:pPr>
                <a:defRPr/>
              </a:pPr>
              <a:t>‹#›</a:t>
            </a:fld>
            <a:endParaRPr lang="en-US" altLang="en-US"/>
          </a:p>
        </p:txBody>
      </p:sp>
    </p:spTree>
    <p:extLst>
      <p:ext uri="{BB962C8B-B14F-4D97-AF65-F5344CB8AC3E}">
        <p14:creationId xmlns:p14="http://schemas.microsoft.com/office/powerpoint/2010/main" val="1993229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C9B159-E8ED-EEC6-E9FC-7B280EBE8B0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C43FCFD-C99B-35DF-6008-DDBBEA6FE5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F17C02-3608-FD81-D66B-1698C87BF83D}"/>
              </a:ext>
            </a:extLst>
          </p:cNvPr>
          <p:cNvSpPr>
            <a:spLocks noGrp="1"/>
          </p:cNvSpPr>
          <p:nvPr>
            <p:ph type="sldNum" sz="quarter" idx="12"/>
          </p:nvPr>
        </p:nvSpPr>
        <p:spPr/>
        <p:txBody>
          <a:bodyPr/>
          <a:lstStyle>
            <a:lvl1pPr>
              <a:defRPr/>
            </a:lvl1pPr>
          </a:lstStyle>
          <a:p>
            <a:pPr>
              <a:defRPr/>
            </a:pPr>
            <a:fld id="{0022E16D-D767-AE48-A8EF-D7EE1A145C29}" type="slidenum">
              <a:rPr lang="en-US" altLang="en-US"/>
              <a:pPr>
                <a:defRPr/>
              </a:pPr>
              <a:t>‹#›</a:t>
            </a:fld>
            <a:endParaRPr lang="en-US" altLang="en-US"/>
          </a:p>
        </p:txBody>
      </p:sp>
    </p:spTree>
    <p:extLst>
      <p:ext uri="{BB962C8B-B14F-4D97-AF65-F5344CB8AC3E}">
        <p14:creationId xmlns:p14="http://schemas.microsoft.com/office/powerpoint/2010/main" val="4174950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B1279-A32C-DCF0-DEA7-5B295C37F7C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0857507-DFB9-021A-0479-84B42F2746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1E3D55-5F47-A1CD-19EE-67250456F597}"/>
              </a:ext>
            </a:extLst>
          </p:cNvPr>
          <p:cNvSpPr>
            <a:spLocks noGrp="1"/>
          </p:cNvSpPr>
          <p:nvPr>
            <p:ph type="sldNum" sz="quarter" idx="12"/>
          </p:nvPr>
        </p:nvSpPr>
        <p:spPr/>
        <p:txBody>
          <a:bodyPr/>
          <a:lstStyle>
            <a:lvl1pPr>
              <a:defRPr/>
            </a:lvl1pPr>
          </a:lstStyle>
          <a:p>
            <a:pPr>
              <a:defRPr/>
            </a:pPr>
            <a:fld id="{D9C82706-E462-FF4F-8634-58B7703DB1F0}" type="slidenum">
              <a:rPr lang="en-US" altLang="en-US"/>
              <a:pPr>
                <a:defRPr/>
              </a:pPr>
              <a:t>‹#›</a:t>
            </a:fld>
            <a:endParaRPr lang="en-US" altLang="en-US"/>
          </a:p>
        </p:txBody>
      </p:sp>
    </p:spTree>
    <p:extLst>
      <p:ext uri="{BB962C8B-B14F-4D97-AF65-F5344CB8AC3E}">
        <p14:creationId xmlns:p14="http://schemas.microsoft.com/office/powerpoint/2010/main" val="77595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29D6CEB-2C5C-42CF-F3E1-1E5E0C2235B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0833224-DFA9-01E4-2F5A-A1E7278C8F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CE22C94-371A-DE0A-BF13-699533025791}"/>
              </a:ext>
            </a:extLst>
          </p:cNvPr>
          <p:cNvSpPr>
            <a:spLocks noGrp="1"/>
          </p:cNvSpPr>
          <p:nvPr>
            <p:ph type="sldNum" sz="quarter" idx="12"/>
          </p:nvPr>
        </p:nvSpPr>
        <p:spPr/>
        <p:txBody>
          <a:bodyPr/>
          <a:lstStyle>
            <a:lvl1pPr>
              <a:defRPr/>
            </a:lvl1pPr>
          </a:lstStyle>
          <a:p>
            <a:pPr>
              <a:defRPr/>
            </a:pPr>
            <a:fld id="{A2F1E07B-F51E-CD47-8109-D46F24F90719}" type="slidenum">
              <a:rPr lang="en-US" altLang="en-US"/>
              <a:pPr>
                <a:defRPr/>
              </a:pPr>
              <a:t>‹#›</a:t>
            </a:fld>
            <a:endParaRPr lang="en-US" altLang="en-US"/>
          </a:p>
        </p:txBody>
      </p:sp>
    </p:spTree>
    <p:extLst>
      <p:ext uri="{BB962C8B-B14F-4D97-AF65-F5344CB8AC3E}">
        <p14:creationId xmlns:p14="http://schemas.microsoft.com/office/powerpoint/2010/main" val="3373647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350371-7CF7-0DE7-493B-69E53022CD2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D5417E7-75AA-DDA6-D44C-EA8DF61D58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5E7D7B-32D6-6C1D-9FE2-96436EA493EA}"/>
              </a:ext>
            </a:extLst>
          </p:cNvPr>
          <p:cNvSpPr>
            <a:spLocks noGrp="1"/>
          </p:cNvSpPr>
          <p:nvPr>
            <p:ph type="sldNum" sz="quarter" idx="12"/>
          </p:nvPr>
        </p:nvSpPr>
        <p:spPr/>
        <p:txBody>
          <a:bodyPr/>
          <a:lstStyle>
            <a:lvl1pPr>
              <a:defRPr/>
            </a:lvl1pPr>
          </a:lstStyle>
          <a:p>
            <a:pPr>
              <a:defRPr/>
            </a:pPr>
            <a:fld id="{756D0068-87CC-0A4B-AABB-348195EA444C}" type="slidenum">
              <a:rPr lang="en-US" altLang="en-US"/>
              <a:pPr>
                <a:defRPr/>
              </a:pPr>
              <a:t>‹#›</a:t>
            </a:fld>
            <a:endParaRPr lang="en-US" altLang="en-US"/>
          </a:p>
        </p:txBody>
      </p:sp>
    </p:spTree>
    <p:extLst>
      <p:ext uri="{BB962C8B-B14F-4D97-AF65-F5344CB8AC3E}">
        <p14:creationId xmlns:p14="http://schemas.microsoft.com/office/powerpoint/2010/main" val="1823422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6B8F62A-75F8-88F8-5A08-79DF97A1BAC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07A3F5E-35B3-2D87-38B4-0B040FD755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76016B-B7D5-1706-B438-884785B860AF}"/>
              </a:ext>
            </a:extLst>
          </p:cNvPr>
          <p:cNvSpPr>
            <a:spLocks noGrp="1"/>
          </p:cNvSpPr>
          <p:nvPr>
            <p:ph type="sldNum" sz="quarter" idx="12"/>
          </p:nvPr>
        </p:nvSpPr>
        <p:spPr/>
        <p:txBody>
          <a:bodyPr/>
          <a:lstStyle>
            <a:lvl1pPr>
              <a:defRPr/>
            </a:lvl1pPr>
          </a:lstStyle>
          <a:p>
            <a:pPr>
              <a:defRPr/>
            </a:pPr>
            <a:fld id="{9D3344B3-634D-9F4E-9AED-D468FDE4D332}" type="slidenum">
              <a:rPr lang="en-US" altLang="en-US"/>
              <a:pPr>
                <a:defRPr/>
              </a:pPr>
              <a:t>‹#›</a:t>
            </a:fld>
            <a:endParaRPr lang="en-US" altLang="en-US"/>
          </a:p>
        </p:txBody>
      </p:sp>
    </p:spTree>
    <p:extLst>
      <p:ext uri="{BB962C8B-B14F-4D97-AF65-F5344CB8AC3E}">
        <p14:creationId xmlns:p14="http://schemas.microsoft.com/office/powerpoint/2010/main" val="228725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C919D383-57B5-B05C-AF70-188EDAC4D0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E851184-4748-1677-2E77-AC85419CCA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6DF7D9-F6A5-B3EB-A9B9-5462517B19EE}"/>
              </a:ext>
            </a:extLst>
          </p:cNvPr>
          <p:cNvSpPr>
            <a:spLocks noGrp="1"/>
          </p:cNvSpPr>
          <p:nvPr>
            <p:ph type="sldNum" sz="quarter" idx="12"/>
          </p:nvPr>
        </p:nvSpPr>
        <p:spPr/>
        <p:txBody>
          <a:bodyPr/>
          <a:lstStyle>
            <a:lvl1pPr>
              <a:defRPr/>
            </a:lvl1pPr>
          </a:lstStyle>
          <a:p>
            <a:pPr>
              <a:defRPr/>
            </a:pPr>
            <a:fld id="{3419CC36-36F2-6748-A0A5-BCE50C25ABE8}" type="slidenum">
              <a:rPr lang="en-US" altLang="en-US"/>
              <a:pPr>
                <a:defRPr/>
              </a:pPr>
              <a:t>‹#›</a:t>
            </a:fld>
            <a:endParaRPr lang="en-US" altLang="en-US"/>
          </a:p>
        </p:txBody>
      </p:sp>
    </p:spTree>
    <p:extLst>
      <p:ext uri="{BB962C8B-B14F-4D97-AF65-F5344CB8AC3E}">
        <p14:creationId xmlns:p14="http://schemas.microsoft.com/office/powerpoint/2010/main" val="173503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233B7-98A1-A8BF-8732-FE8C14ECC4B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703A8A8-75AA-5D37-4C02-9DBDFAFA71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A3A400-E1A4-A59F-D5B2-D0683D60F2C8}"/>
              </a:ext>
            </a:extLst>
          </p:cNvPr>
          <p:cNvSpPr>
            <a:spLocks noGrp="1"/>
          </p:cNvSpPr>
          <p:nvPr>
            <p:ph type="sldNum" sz="quarter" idx="12"/>
          </p:nvPr>
        </p:nvSpPr>
        <p:spPr/>
        <p:txBody>
          <a:bodyPr/>
          <a:lstStyle>
            <a:lvl1pPr>
              <a:defRPr/>
            </a:lvl1pPr>
          </a:lstStyle>
          <a:p>
            <a:pPr>
              <a:defRPr/>
            </a:pPr>
            <a:fld id="{9C1847E6-A9EB-3F47-9DEC-7C6B90DC2EDE}" type="slidenum">
              <a:rPr lang="en-US" altLang="en-US"/>
              <a:pPr>
                <a:defRPr/>
              </a:pPr>
              <a:t>‹#›</a:t>
            </a:fld>
            <a:endParaRPr lang="en-US" altLang="en-US"/>
          </a:p>
        </p:txBody>
      </p:sp>
    </p:spTree>
    <p:extLst>
      <p:ext uri="{BB962C8B-B14F-4D97-AF65-F5344CB8AC3E}">
        <p14:creationId xmlns:p14="http://schemas.microsoft.com/office/powerpoint/2010/main" val="12971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F7839-C3D9-EA81-F1BE-595D6084816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A6A0B2-7366-EEF2-E87D-D99BBC8B2F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8655D9-F37D-A0EA-45DF-077CF4919F89}"/>
              </a:ext>
            </a:extLst>
          </p:cNvPr>
          <p:cNvSpPr>
            <a:spLocks noGrp="1"/>
          </p:cNvSpPr>
          <p:nvPr>
            <p:ph type="sldNum" sz="quarter" idx="12"/>
          </p:nvPr>
        </p:nvSpPr>
        <p:spPr/>
        <p:txBody>
          <a:bodyPr/>
          <a:lstStyle>
            <a:lvl1pPr>
              <a:defRPr/>
            </a:lvl1pPr>
          </a:lstStyle>
          <a:p>
            <a:pPr>
              <a:defRPr/>
            </a:pPr>
            <a:fld id="{36257C2B-C9BC-9D4F-9A78-191E2BCDC3A9}" type="slidenum">
              <a:rPr lang="en-US" altLang="en-US"/>
              <a:pPr>
                <a:defRPr/>
              </a:pPr>
              <a:t>‹#›</a:t>
            </a:fld>
            <a:endParaRPr lang="en-US" altLang="en-US"/>
          </a:p>
        </p:txBody>
      </p:sp>
    </p:spTree>
    <p:extLst>
      <p:ext uri="{BB962C8B-B14F-4D97-AF65-F5344CB8AC3E}">
        <p14:creationId xmlns:p14="http://schemas.microsoft.com/office/powerpoint/2010/main" val="5419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3941763"/>
            <a:ext cx="77724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6D6832A-BEE0-34A0-3FEF-D016EBD8AF48}"/>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7DE466D5-1ACB-6410-4FC9-CB04AB691ED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9EC1ED7-A873-B2EA-280C-57F22ADCB0AC}"/>
              </a:ext>
            </a:extLst>
          </p:cNvPr>
          <p:cNvSpPr>
            <a:spLocks noGrp="1"/>
          </p:cNvSpPr>
          <p:nvPr>
            <p:ph type="sldNum" sz="quarter" idx="12"/>
          </p:nvPr>
        </p:nvSpPr>
        <p:spPr/>
        <p:txBody>
          <a:bodyPr/>
          <a:lstStyle>
            <a:lvl1pPr>
              <a:defRPr/>
            </a:lvl1pPr>
          </a:lstStyle>
          <a:p>
            <a:pPr>
              <a:defRPr/>
            </a:pPr>
            <a:fld id="{E9A8BB8F-3283-EA46-AE87-883FF647DA71}" type="slidenum">
              <a:rPr lang="en-US" altLang="en-US"/>
              <a:pPr>
                <a:defRPr/>
              </a:pPr>
              <a:t>‹#›</a:t>
            </a:fld>
            <a:endParaRPr lang="en-US" altLang="en-US"/>
          </a:p>
        </p:txBody>
      </p:sp>
    </p:spTree>
    <p:extLst>
      <p:ext uri="{BB962C8B-B14F-4D97-AF65-F5344CB8AC3E}">
        <p14:creationId xmlns:p14="http://schemas.microsoft.com/office/powerpoint/2010/main" val="202416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A78FCE01-D693-E357-4A10-53D478D393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499F3531-22E9-651E-B115-71FFAAAEE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942D58E-AF86-E395-994F-3FD9BA5B0E3C}"/>
              </a:ext>
            </a:extLst>
          </p:cNvPr>
          <p:cNvSpPr>
            <a:spLocks noGrp="1" noChangeArrowheads="1"/>
          </p:cNvSpPr>
          <p:nvPr>
            <p:ph type="sldNum" sz="quarter" idx="12"/>
          </p:nvPr>
        </p:nvSpPr>
        <p:spPr>
          <a:ln/>
        </p:spPr>
        <p:txBody>
          <a:bodyPr/>
          <a:lstStyle>
            <a:lvl1pPr>
              <a:defRPr/>
            </a:lvl1pPr>
          </a:lstStyle>
          <a:p>
            <a:pPr>
              <a:defRPr/>
            </a:pPr>
            <a:fld id="{1B342906-7D5B-954C-ABBD-F2E2EED95596}" type="slidenum">
              <a:rPr lang="en-US" altLang="en-US"/>
              <a:pPr>
                <a:defRPr/>
              </a:pPr>
              <a:t>‹#›</a:t>
            </a:fld>
            <a:endParaRPr lang="en-US" altLang="en-US"/>
          </a:p>
        </p:txBody>
      </p:sp>
    </p:spTree>
    <p:extLst>
      <p:ext uri="{BB962C8B-B14F-4D97-AF65-F5344CB8AC3E}">
        <p14:creationId xmlns:p14="http://schemas.microsoft.com/office/powerpoint/2010/main" val="204889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E322574B-0FB0-40FF-B63C-5BD7E0CC08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CEE09AE-746C-6D51-2B02-FF21368292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818DEBC1-7786-332B-9A51-4A668E4CAA61}"/>
              </a:ext>
            </a:extLst>
          </p:cNvPr>
          <p:cNvSpPr>
            <a:spLocks noGrp="1" noChangeArrowheads="1"/>
          </p:cNvSpPr>
          <p:nvPr>
            <p:ph type="sldNum" sz="quarter" idx="12"/>
          </p:nvPr>
        </p:nvSpPr>
        <p:spPr>
          <a:ln/>
        </p:spPr>
        <p:txBody>
          <a:bodyPr/>
          <a:lstStyle>
            <a:lvl1pPr>
              <a:defRPr/>
            </a:lvl1pPr>
          </a:lstStyle>
          <a:p>
            <a:pPr>
              <a:defRPr/>
            </a:pPr>
            <a:fld id="{176EF0AF-BDB7-F047-AC6C-EB4E0A97B21E}" type="slidenum">
              <a:rPr lang="en-US" altLang="en-US"/>
              <a:pPr>
                <a:defRPr/>
              </a:pPr>
              <a:t>‹#›</a:t>
            </a:fld>
            <a:endParaRPr lang="en-US" altLang="en-US"/>
          </a:p>
        </p:txBody>
      </p:sp>
    </p:spTree>
    <p:extLst>
      <p:ext uri="{BB962C8B-B14F-4D97-AF65-F5344CB8AC3E}">
        <p14:creationId xmlns:p14="http://schemas.microsoft.com/office/powerpoint/2010/main" val="212950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C60D4341-B8D1-35FD-17D3-8F267DADFE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1F8CF353-2591-7623-EFFA-56733B6E67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A0409E17-A738-F50D-94B9-EE534922F446}"/>
              </a:ext>
            </a:extLst>
          </p:cNvPr>
          <p:cNvSpPr>
            <a:spLocks noGrp="1" noChangeArrowheads="1"/>
          </p:cNvSpPr>
          <p:nvPr>
            <p:ph type="sldNum" sz="quarter" idx="12"/>
          </p:nvPr>
        </p:nvSpPr>
        <p:spPr>
          <a:ln/>
        </p:spPr>
        <p:txBody>
          <a:bodyPr/>
          <a:lstStyle>
            <a:lvl1pPr>
              <a:defRPr/>
            </a:lvl1pPr>
          </a:lstStyle>
          <a:p>
            <a:pPr>
              <a:defRPr/>
            </a:pPr>
            <a:fld id="{5249F487-BB19-4042-8C33-08BDB09AD214}" type="slidenum">
              <a:rPr lang="en-US" altLang="en-US"/>
              <a:pPr>
                <a:defRPr/>
              </a:pPr>
              <a:t>‹#›</a:t>
            </a:fld>
            <a:endParaRPr lang="en-US" altLang="en-US"/>
          </a:p>
        </p:txBody>
      </p:sp>
    </p:spTree>
    <p:extLst>
      <p:ext uri="{BB962C8B-B14F-4D97-AF65-F5344CB8AC3E}">
        <p14:creationId xmlns:p14="http://schemas.microsoft.com/office/powerpoint/2010/main" val="138681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B85D4C2B-FBFE-AFF2-6B36-E303475108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F7FC60F9-56F5-7F19-A795-F6D19E377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893F6984-63BB-0ABC-37DA-ECEA23EDE63A}"/>
              </a:ext>
            </a:extLst>
          </p:cNvPr>
          <p:cNvSpPr>
            <a:spLocks noGrp="1" noChangeArrowheads="1"/>
          </p:cNvSpPr>
          <p:nvPr>
            <p:ph type="sldNum" sz="quarter" idx="12"/>
          </p:nvPr>
        </p:nvSpPr>
        <p:spPr>
          <a:ln/>
        </p:spPr>
        <p:txBody>
          <a:bodyPr/>
          <a:lstStyle>
            <a:lvl1pPr>
              <a:defRPr/>
            </a:lvl1pPr>
          </a:lstStyle>
          <a:p>
            <a:pPr>
              <a:defRPr/>
            </a:pPr>
            <a:fld id="{0859D72A-4FCE-1D42-9C39-02976D4AA043}" type="slidenum">
              <a:rPr lang="en-US" altLang="en-US"/>
              <a:pPr>
                <a:defRPr/>
              </a:pPr>
              <a:t>‹#›</a:t>
            </a:fld>
            <a:endParaRPr lang="en-US" altLang="en-US"/>
          </a:p>
        </p:txBody>
      </p:sp>
    </p:spTree>
    <p:extLst>
      <p:ext uri="{BB962C8B-B14F-4D97-AF65-F5344CB8AC3E}">
        <p14:creationId xmlns:p14="http://schemas.microsoft.com/office/powerpoint/2010/main" val="413220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79E9D66-085D-F4CD-F0CA-386B2AFD37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A427F285-32CD-5864-B1A4-6F187549AE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E2521DB-3FB8-2847-DEA3-554BE3DC0489}"/>
              </a:ext>
            </a:extLst>
          </p:cNvPr>
          <p:cNvSpPr>
            <a:spLocks noGrp="1" noChangeArrowheads="1"/>
          </p:cNvSpPr>
          <p:nvPr>
            <p:ph type="sldNum" sz="quarter" idx="12"/>
          </p:nvPr>
        </p:nvSpPr>
        <p:spPr>
          <a:ln/>
        </p:spPr>
        <p:txBody>
          <a:bodyPr/>
          <a:lstStyle>
            <a:lvl1pPr>
              <a:defRPr/>
            </a:lvl1pPr>
          </a:lstStyle>
          <a:p>
            <a:pPr>
              <a:defRPr/>
            </a:pPr>
            <a:fld id="{EE78243F-5E26-7048-893F-7280CD21AAD9}" type="slidenum">
              <a:rPr lang="en-US" altLang="en-US"/>
              <a:pPr>
                <a:defRPr/>
              </a:pPr>
              <a:t>‹#›</a:t>
            </a:fld>
            <a:endParaRPr lang="en-US" altLang="en-US"/>
          </a:p>
        </p:txBody>
      </p:sp>
    </p:spTree>
    <p:extLst>
      <p:ext uri="{BB962C8B-B14F-4D97-AF65-F5344CB8AC3E}">
        <p14:creationId xmlns:p14="http://schemas.microsoft.com/office/powerpoint/2010/main" val="22886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E2E745B9-9FCF-87E9-43F3-964353B6ED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437A5AF-7AD5-AFA2-9F12-D5771D5CBD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06C116FE-2CEE-43ED-1D7C-1FE4B3121248}"/>
              </a:ext>
            </a:extLst>
          </p:cNvPr>
          <p:cNvSpPr>
            <a:spLocks noGrp="1" noChangeArrowheads="1"/>
          </p:cNvSpPr>
          <p:nvPr>
            <p:ph type="sldNum" sz="quarter" idx="12"/>
          </p:nvPr>
        </p:nvSpPr>
        <p:spPr>
          <a:ln/>
        </p:spPr>
        <p:txBody>
          <a:bodyPr/>
          <a:lstStyle>
            <a:lvl1pPr>
              <a:defRPr/>
            </a:lvl1pPr>
          </a:lstStyle>
          <a:p>
            <a:pPr>
              <a:defRPr/>
            </a:pPr>
            <a:fld id="{CAB1E835-A13E-A245-862C-7F1B1D7ED4AD}" type="slidenum">
              <a:rPr lang="en-US" altLang="en-US"/>
              <a:pPr>
                <a:defRPr/>
              </a:pPr>
              <a:t>‹#›</a:t>
            </a:fld>
            <a:endParaRPr lang="en-US" altLang="en-US"/>
          </a:p>
        </p:txBody>
      </p:sp>
    </p:spTree>
    <p:extLst>
      <p:ext uri="{BB962C8B-B14F-4D97-AF65-F5344CB8AC3E}">
        <p14:creationId xmlns:p14="http://schemas.microsoft.com/office/powerpoint/2010/main" val="3783644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6D028E4D-FDED-7150-2743-699087EC93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DD07439-00C4-FA92-C196-393BCB6F0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97F31394-483D-F0A0-1B3D-26B4B408F905}"/>
              </a:ext>
            </a:extLst>
          </p:cNvPr>
          <p:cNvSpPr>
            <a:spLocks noGrp="1" noChangeArrowheads="1"/>
          </p:cNvSpPr>
          <p:nvPr>
            <p:ph type="sldNum" sz="quarter" idx="12"/>
          </p:nvPr>
        </p:nvSpPr>
        <p:spPr>
          <a:ln/>
        </p:spPr>
        <p:txBody>
          <a:bodyPr/>
          <a:lstStyle>
            <a:lvl1pPr>
              <a:defRPr/>
            </a:lvl1pPr>
          </a:lstStyle>
          <a:p>
            <a:pPr>
              <a:defRPr/>
            </a:pPr>
            <a:fld id="{4E1D6301-E142-4E48-98D2-5120C1ED66C5}" type="slidenum">
              <a:rPr lang="en-US" altLang="en-US"/>
              <a:pPr>
                <a:defRPr/>
              </a:pPr>
              <a:t>‹#›</a:t>
            </a:fld>
            <a:endParaRPr lang="en-US" altLang="en-US"/>
          </a:p>
        </p:txBody>
      </p:sp>
    </p:spTree>
    <p:extLst>
      <p:ext uri="{BB962C8B-B14F-4D97-AF65-F5344CB8AC3E}">
        <p14:creationId xmlns:p14="http://schemas.microsoft.com/office/powerpoint/2010/main" val="303837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0345959-146F-08E2-3BE0-6CED40488771}"/>
              </a:ext>
            </a:extLst>
          </p:cNvPr>
          <p:cNvGrpSpPr>
            <a:grpSpLocks/>
          </p:cNvGrpSpPr>
          <p:nvPr/>
        </p:nvGrpSpPr>
        <p:grpSpPr bwMode="auto">
          <a:xfrm>
            <a:off x="0" y="0"/>
            <a:ext cx="8686800" cy="4876800"/>
            <a:chOff x="0" y="0"/>
            <a:chExt cx="5472" cy="3072"/>
          </a:xfrm>
        </p:grpSpPr>
        <p:sp>
          <p:nvSpPr>
            <p:cNvPr id="1033" name="Rectangle 3">
              <a:extLst>
                <a:ext uri="{FF2B5EF4-FFF2-40B4-BE49-F238E27FC236}">
                  <a16:creationId xmlns:a16="http://schemas.microsoft.com/office/drawing/2014/main" id="{F45A9178-043A-C84F-5542-AC1642448666}"/>
                </a:ext>
              </a:extLst>
            </p:cNvPr>
            <p:cNvSpPr>
              <a:spLocks noChangeArrowheads="1"/>
            </p:cNvSpPr>
            <p:nvPr/>
          </p:nvSpPr>
          <p:spPr bwMode="auto">
            <a:xfrm>
              <a:off x="0" y="0"/>
              <a:ext cx="384" cy="3072"/>
            </a:xfrm>
            <a:prstGeom prst="rect">
              <a:avLst/>
            </a:prstGeom>
            <a:solidFill>
              <a:schemeClr val="accent1"/>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grpSp>
          <p:nvGrpSpPr>
            <p:cNvPr id="1034" name="Group 4">
              <a:extLst>
                <a:ext uri="{FF2B5EF4-FFF2-40B4-BE49-F238E27FC236}">
                  <a16:creationId xmlns:a16="http://schemas.microsoft.com/office/drawing/2014/main" id="{28D1B5A8-202F-3891-0A1A-7AB894AE9BC8}"/>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9CCB4F21-4E3F-60EF-542D-7920E8F41BB0}"/>
                  </a:ext>
                </a:extLst>
              </p:cNvPr>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eaLnBrk="0" hangingPunct="0">
                  <a:defRPr>
                    <a:solidFill>
                      <a:schemeClr val="tx1"/>
                    </a:solidFill>
                    <a:latin typeface="Haettenschweiler" pitchFamily="34" charset="0"/>
                  </a:defRPr>
                </a:lvl1pPr>
                <a:lvl2pPr marL="742950" indent="-285750" eaLnBrk="0" hangingPunct="0">
                  <a:defRPr>
                    <a:solidFill>
                      <a:schemeClr val="tx1"/>
                    </a:solidFill>
                    <a:latin typeface="Haettenschweiler" pitchFamily="34" charset="0"/>
                  </a:defRPr>
                </a:lvl2pPr>
                <a:lvl3pPr marL="1143000" indent="-228600" eaLnBrk="0" hangingPunct="0">
                  <a:defRPr>
                    <a:solidFill>
                      <a:schemeClr val="tx1"/>
                    </a:solidFill>
                    <a:latin typeface="Haettenschweiler" pitchFamily="34" charset="0"/>
                  </a:defRPr>
                </a:lvl3pPr>
                <a:lvl4pPr marL="1600200" indent="-228600" eaLnBrk="0" hangingPunct="0">
                  <a:defRPr>
                    <a:solidFill>
                      <a:schemeClr val="tx1"/>
                    </a:solidFill>
                    <a:latin typeface="Haettenschweiler" pitchFamily="34" charset="0"/>
                  </a:defRPr>
                </a:lvl4pPr>
                <a:lvl5pPr marL="2057400" indent="-228600" eaLnBrk="0" hangingPunct="0">
                  <a:defRPr>
                    <a:solidFill>
                      <a:schemeClr val="tx1"/>
                    </a:solidFill>
                    <a:latin typeface="Haettenschweiler" pitchFamily="34" charset="0"/>
                  </a:defRPr>
                </a:lvl5pPr>
                <a:lvl6pPr marL="2514600" indent="-228600" eaLnBrk="0" fontAlgn="base" hangingPunct="0">
                  <a:spcBef>
                    <a:spcPct val="0"/>
                  </a:spcBef>
                  <a:spcAft>
                    <a:spcPct val="0"/>
                  </a:spcAft>
                  <a:defRPr>
                    <a:solidFill>
                      <a:schemeClr val="tx1"/>
                    </a:solidFill>
                    <a:latin typeface="Haettenschweiler" pitchFamily="34" charset="0"/>
                  </a:defRPr>
                </a:lvl6pPr>
                <a:lvl7pPr marL="2971800" indent="-228600" eaLnBrk="0" fontAlgn="base" hangingPunct="0">
                  <a:spcBef>
                    <a:spcPct val="0"/>
                  </a:spcBef>
                  <a:spcAft>
                    <a:spcPct val="0"/>
                  </a:spcAft>
                  <a:defRPr>
                    <a:solidFill>
                      <a:schemeClr val="tx1"/>
                    </a:solidFill>
                    <a:latin typeface="Haettenschweiler" pitchFamily="34" charset="0"/>
                  </a:defRPr>
                </a:lvl7pPr>
                <a:lvl8pPr marL="3429000" indent="-228600" eaLnBrk="0" fontAlgn="base" hangingPunct="0">
                  <a:spcBef>
                    <a:spcPct val="0"/>
                  </a:spcBef>
                  <a:spcAft>
                    <a:spcPct val="0"/>
                  </a:spcAft>
                  <a:defRPr>
                    <a:solidFill>
                      <a:schemeClr val="tx1"/>
                    </a:solidFill>
                    <a:latin typeface="Haettenschweiler" pitchFamily="34" charset="0"/>
                  </a:defRPr>
                </a:lvl8pPr>
                <a:lvl9pPr marL="3886200" indent="-228600" eaLnBrk="0" fontAlgn="base" hangingPunct="0">
                  <a:spcBef>
                    <a:spcPct val="0"/>
                  </a:spcBef>
                  <a:spcAft>
                    <a:spcPct val="0"/>
                  </a:spcAft>
                  <a:defRPr>
                    <a:solidFill>
                      <a:schemeClr val="tx1"/>
                    </a:solidFill>
                    <a:latin typeface="Haettenschweiler" pitchFamily="34" charset="0"/>
                  </a:defRPr>
                </a:lvl9pPr>
              </a:lstStyle>
              <a:p>
                <a:pPr algn="ctr" eaLnBrk="1" hangingPunct="1">
                  <a:defRPr/>
                </a:pPr>
                <a:endParaRPr lang="en-US" altLang="en-US" sz="2400">
                  <a:latin typeface="Times New Roman" pitchFamily="18" charset="0"/>
                  <a:ea typeface="+mn-ea"/>
                </a:endParaRPr>
              </a:p>
            </p:txBody>
          </p:sp>
          <p:sp>
            <p:nvSpPr>
              <p:cNvPr id="1036" name="Line 6">
                <a:extLst>
                  <a:ext uri="{FF2B5EF4-FFF2-40B4-BE49-F238E27FC236}">
                    <a16:creationId xmlns:a16="http://schemas.microsoft.com/office/drawing/2014/main" id="{CE4A6C87-F795-26B9-59D4-5FFFB9E55BD0}"/>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027" name="Rectangle 7">
            <a:extLst>
              <a:ext uri="{FF2B5EF4-FFF2-40B4-BE49-F238E27FC236}">
                <a16:creationId xmlns:a16="http://schemas.microsoft.com/office/drawing/2014/main" id="{E26D1CB9-541A-FB0D-42CB-B3803C88F7F3}"/>
              </a:ext>
            </a:extLst>
          </p:cNvPr>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31F51420-767C-ED9C-7F13-FF6F855DE962}"/>
              </a:ext>
            </a:extLst>
          </p:cNvPr>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4761" name="Rectangle 9">
            <a:extLst>
              <a:ext uri="{FF2B5EF4-FFF2-40B4-BE49-F238E27FC236}">
                <a16:creationId xmlns:a16="http://schemas.microsoft.com/office/drawing/2014/main" id="{2146E6A4-0478-C047-36A3-36054E217728}"/>
              </a:ext>
            </a:extLst>
          </p:cNvPr>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p>
        </p:txBody>
      </p:sp>
      <p:sp>
        <p:nvSpPr>
          <p:cNvPr id="74762" name="Rectangle 10">
            <a:extLst>
              <a:ext uri="{FF2B5EF4-FFF2-40B4-BE49-F238E27FC236}">
                <a16:creationId xmlns:a16="http://schemas.microsoft.com/office/drawing/2014/main" id="{C1C58832-796C-C40D-5701-C28448177D98}"/>
              </a:ext>
            </a:extLst>
          </p:cNvPr>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p>
        </p:txBody>
      </p:sp>
      <p:sp>
        <p:nvSpPr>
          <p:cNvPr id="74763" name="Rectangle 11">
            <a:extLst>
              <a:ext uri="{FF2B5EF4-FFF2-40B4-BE49-F238E27FC236}">
                <a16:creationId xmlns:a16="http://schemas.microsoft.com/office/drawing/2014/main" id="{A6017745-43D9-C4DB-9E7F-9839E4A6014C}"/>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85CC1863-9463-E74E-BC18-33983115E6B8}" type="slidenum">
              <a:rPr lang="en-US" altLang="en-US"/>
              <a:pPr>
                <a:defRPr/>
              </a:pPr>
              <a:t>‹#›</a:t>
            </a:fld>
            <a:endParaRPr lang="en-US" altLang="en-US"/>
          </a:p>
        </p:txBody>
      </p:sp>
      <p:sp>
        <p:nvSpPr>
          <p:cNvPr id="1032" name="Line 12">
            <a:extLst>
              <a:ext uri="{FF2B5EF4-FFF2-40B4-BE49-F238E27FC236}">
                <a16:creationId xmlns:a16="http://schemas.microsoft.com/office/drawing/2014/main" id="{40FF077D-BC9F-E5CD-FDE0-7D4013525512}"/>
              </a:ext>
            </a:extLst>
          </p:cNvPr>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268"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F01D896F-0F8C-9D4A-F1ED-1688735C2056}"/>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9BDFAEFF-1434-A887-E925-DA714096A400}"/>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181290-2E05-8E3D-0880-E964145FC8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Haettenschweiler" panose="020B0706040902060204" pitchFamily="34" charset="0"/>
                <a:ea typeface="ＭＳ Ｐゴシック" panose="020B0600070205080204" pitchFamily="34" charset="-128"/>
                <a:cs typeface="+mn-cs"/>
              </a:defRPr>
            </a:lvl1pPr>
          </a:lstStyle>
          <a:p>
            <a:pPr>
              <a:defRPr/>
            </a:pPr>
            <a:endParaRPr lang="en-US"/>
          </a:p>
        </p:txBody>
      </p:sp>
      <p:sp>
        <p:nvSpPr>
          <p:cNvPr id="5" name="Footer Placeholder 4">
            <a:extLst>
              <a:ext uri="{FF2B5EF4-FFF2-40B4-BE49-F238E27FC236}">
                <a16:creationId xmlns:a16="http://schemas.microsoft.com/office/drawing/2014/main" id="{5A76FB91-CDD4-CF86-DB83-9B04D4EB628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Haettenschweiler" panose="020B0706040902060204" pitchFamily="34" charset="0"/>
                <a:ea typeface="ＭＳ Ｐゴシック"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8ED660E6-609D-8565-AD3A-FE8AB155629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21E27193-F8D0-6B4C-A272-14737CFDBD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ＭＳ Ｐゴシック" charset="0"/>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D13D6D05-ECA0-297F-413B-D301A540F646}"/>
              </a:ext>
            </a:extLst>
          </p:cNvPr>
          <p:cNvSpPr>
            <a:spLocks noGrp="1" noChangeArrowheads="1"/>
          </p:cNvSpPr>
          <p:nvPr>
            <p:ph type="ctrTitle"/>
          </p:nvPr>
        </p:nvSpPr>
        <p:spPr>
          <a:xfrm>
            <a:off x="304800" y="1066800"/>
            <a:ext cx="8534400" cy="2286000"/>
          </a:xfrm>
        </p:spPr>
        <p:txBody>
          <a:bodyPr/>
          <a:lstStyle/>
          <a:p>
            <a:pPr algn="ctr" eaLnBrk="1" hangingPunct="1"/>
            <a:r>
              <a:rPr lang="en-US" altLang="en-US" dirty="0">
                <a:ea typeface="ＭＳ Ｐゴシック" panose="020B0600070205080204" pitchFamily="34" charset="-128"/>
              </a:rPr>
              <a:t>IDAHO DENTAL EDUCATION PROGRAM</a:t>
            </a:r>
            <a:br>
              <a:rPr lang="en-US" altLang="en-US" dirty="0">
                <a:ea typeface="ＭＳ Ｐゴシック" panose="020B0600070205080204" pitchFamily="34" charset="-128"/>
              </a:rPr>
            </a:br>
            <a:r>
              <a:rPr lang="en-US" altLang="en-US" dirty="0">
                <a:ea typeface="ＭＳ Ｐゴシック" panose="020B0600070205080204" pitchFamily="34" charset="-128"/>
              </a:rPr>
              <a:t>2026</a:t>
            </a:r>
          </a:p>
        </p:txBody>
      </p:sp>
      <p:sp>
        <p:nvSpPr>
          <p:cNvPr id="34818" name="Rectangle 3">
            <a:extLst>
              <a:ext uri="{FF2B5EF4-FFF2-40B4-BE49-F238E27FC236}">
                <a16:creationId xmlns:a16="http://schemas.microsoft.com/office/drawing/2014/main" id="{1221B135-2D0D-DE2E-715C-E54529D74A43}"/>
              </a:ext>
            </a:extLst>
          </p:cNvPr>
          <p:cNvSpPr>
            <a:spLocks noGrp="1" noChangeArrowheads="1"/>
          </p:cNvSpPr>
          <p:nvPr>
            <p:ph type="subTitle" idx="1"/>
          </p:nvPr>
        </p:nvSpPr>
        <p:spPr/>
        <p:txBody>
          <a:bodyPr/>
          <a:lstStyle/>
          <a:p>
            <a:pPr eaLnBrk="1" hangingPunct="1"/>
            <a:r>
              <a:rPr lang="en-US" altLang="en-US" i="1">
                <a:latin typeface="Georgia" panose="02040502050405020303" pitchFamily="18" charset="0"/>
                <a:ea typeface="ＭＳ Ｐゴシック" panose="020B0600070205080204" pitchFamily="34" charset="-128"/>
              </a:rPr>
              <a:t>“EDUCATING DENTISTS FOR </a:t>
            </a:r>
          </a:p>
          <a:p>
            <a:pPr eaLnBrk="1" hangingPunct="1"/>
            <a:r>
              <a:rPr lang="en-US" altLang="en-US" i="1">
                <a:latin typeface="Georgia" panose="02040502050405020303" pitchFamily="18" charset="0"/>
                <a:ea typeface="ＭＳ Ｐゴシック" panose="020B0600070205080204" pitchFamily="34" charset="-128"/>
              </a:rPr>
              <a:t>TODAY AND TOMORROW”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7EB2160C-D040-ED9D-F0D8-052A6276EEA6}"/>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44034" name="Rectangle 3">
            <a:extLst>
              <a:ext uri="{FF2B5EF4-FFF2-40B4-BE49-F238E27FC236}">
                <a16:creationId xmlns:a16="http://schemas.microsoft.com/office/drawing/2014/main" id="{9B1DFB86-1C3B-1250-71B2-5D16C0C72303}"/>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Preparing to apply:</a:t>
            </a:r>
          </a:p>
          <a:p>
            <a:pPr lvl="1" eaLnBrk="1" hangingPunct="1"/>
            <a:r>
              <a:rPr lang="en-US" altLang="en-US">
                <a:ea typeface="ＭＳ Ｐゴシック" panose="020B0600070205080204" pitchFamily="34" charset="-128"/>
              </a:rPr>
              <a:t>Pre-dental advisor at your college – see them early and often</a:t>
            </a:r>
          </a:p>
          <a:p>
            <a:pPr lvl="1" eaLnBrk="1" hangingPunct="1"/>
            <a:r>
              <a:rPr lang="en-US" altLang="en-US">
                <a:ea typeface="ＭＳ Ｐゴシック" panose="020B0600070205080204" pitchFamily="34" charset="-128"/>
              </a:rPr>
              <a:t>Good to Excellent grades are important</a:t>
            </a:r>
          </a:p>
          <a:p>
            <a:pPr lvl="1" eaLnBrk="1" hangingPunct="1"/>
            <a:r>
              <a:rPr lang="en-US" altLang="en-US">
                <a:ea typeface="ＭＳ Ｐゴシック" panose="020B0600070205080204" pitchFamily="34" charset="-128"/>
              </a:rPr>
              <a:t>DAT scores are important – some schools place more emphasis than others – take it when it is best for you</a:t>
            </a:r>
          </a:p>
          <a:p>
            <a:pPr lvl="1" eaLnBrk="1" hangingPunct="1"/>
            <a:r>
              <a:rPr lang="en-US" altLang="en-US">
                <a:ea typeface="ＭＳ Ｐゴシック" panose="020B0600070205080204" pitchFamily="34" charset="-128"/>
              </a:rPr>
              <a:t>Put effort into essay.  Have someone check grammar, spelling, clarity, etc.</a:t>
            </a:r>
          </a:p>
          <a:p>
            <a:pPr lvl="1" eaLnBrk="1" hangingPunct="1"/>
            <a:r>
              <a:rPr lang="en-US" altLang="en-US">
                <a:ea typeface="ＭＳ Ｐゴシック" panose="020B0600070205080204" pitchFamily="34" charset="-128"/>
              </a:rPr>
              <a:t>References from people who know you well</a:t>
            </a:r>
          </a:p>
          <a:p>
            <a:pPr lvl="1" eaLnBrk="1" hangingPunct="1"/>
            <a:endParaRPr lang="en-US" altLang="en-US">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1E406E4F-3BCE-BF5B-7C79-5ECEECED6136}"/>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45058" name="Rectangle 3">
            <a:extLst>
              <a:ext uri="{FF2B5EF4-FFF2-40B4-BE49-F238E27FC236}">
                <a16:creationId xmlns:a16="http://schemas.microsoft.com/office/drawing/2014/main" id="{A085F050-5DEC-40B0-C822-34E890E25118}"/>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Preparation Continued:</a:t>
            </a:r>
          </a:p>
          <a:p>
            <a:pPr lvl="1" eaLnBrk="1" hangingPunct="1"/>
            <a:r>
              <a:rPr lang="en-US" altLang="en-US">
                <a:ea typeface="ＭＳ Ｐゴシック" panose="020B0600070205080204" pitchFamily="34" charset="-128"/>
              </a:rPr>
              <a:t>Become very familiar with the profession – shadow to become more familiar</a:t>
            </a:r>
          </a:p>
          <a:p>
            <a:pPr lvl="1" eaLnBrk="1" hangingPunct="1"/>
            <a:r>
              <a:rPr lang="en-US" altLang="en-US">
                <a:ea typeface="ＭＳ Ｐゴシック" panose="020B0600070205080204" pitchFamily="34" charset="-128"/>
              </a:rPr>
              <a:t>Pay attention to deadlines</a:t>
            </a:r>
          </a:p>
          <a:p>
            <a:pPr lvl="1" eaLnBrk="1" hangingPunct="1"/>
            <a:r>
              <a:rPr lang="en-US" altLang="en-US">
                <a:ea typeface="ＭＳ Ｐゴシック" panose="020B0600070205080204" pitchFamily="34" charset="-128"/>
              </a:rPr>
              <a:t>Call to check, but not “bug” the admissions office</a:t>
            </a:r>
          </a:p>
          <a:p>
            <a:pPr lvl="1" eaLnBrk="1" hangingPunct="1"/>
            <a:r>
              <a:rPr lang="en-US" altLang="en-US">
                <a:ea typeface="ＭＳ Ｐゴシック" panose="020B0600070205080204" pitchFamily="34" charset="-128"/>
              </a:rPr>
              <a:t>Prepare for interviews</a:t>
            </a:r>
          </a:p>
          <a:p>
            <a:pPr lvl="1" eaLnBrk="1" hangingPunct="1">
              <a:buFont typeface="Wingdings" pitchFamily="2" charset="2"/>
              <a:buNone/>
            </a:pPr>
            <a:endParaRPr lang="en-US" altLang="en-US">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1BAE7E40-EA25-739A-88B3-DDD0F4986239}"/>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Additional Resources for </a:t>
            </a:r>
            <a:br>
              <a:rPr lang="en-US" altLang="en-US" sz="3800">
                <a:ea typeface="ＭＳ Ｐゴシック" panose="020B0600070205080204" pitchFamily="34" charset="-128"/>
              </a:rPr>
            </a:br>
            <a:r>
              <a:rPr lang="en-US" altLang="en-US" sz="3800">
                <a:ea typeface="ＭＳ Ｐゴシック" panose="020B0600070205080204" pitchFamily="34" charset="-128"/>
              </a:rPr>
              <a:t>Preparation / Application</a:t>
            </a:r>
          </a:p>
        </p:txBody>
      </p:sp>
      <p:sp>
        <p:nvSpPr>
          <p:cNvPr id="46082" name="Rectangle 3">
            <a:extLst>
              <a:ext uri="{FF2B5EF4-FFF2-40B4-BE49-F238E27FC236}">
                <a16:creationId xmlns:a16="http://schemas.microsoft.com/office/drawing/2014/main" id="{23CC64A3-B7AF-A419-33F7-7DF0088796F7}"/>
              </a:ext>
            </a:extLst>
          </p:cNvPr>
          <p:cNvSpPr>
            <a:spLocks noGrp="1" noChangeArrowheads="1"/>
          </p:cNvSpPr>
          <p:nvPr>
            <p:ph sz="half" idx="1"/>
          </p:nvPr>
        </p:nvSpPr>
        <p:spPr>
          <a:xfrm>
            <a:off x="762000" y="1600200"/>
            <a:ext cx="3962400" cy="4800600"/>
          </a:xfrm>
        </p:spPr>
        <p:txBody>
          <a:bodyPr/>
          <a:lstStyle/>
          <a:p>
            <a:pPr eaLnBrk="1" hangingPunct="1"/>
            <a:r>
              <a:rPr lang="en-US" altLang="en-US" sz="2200">
                <a:ea typeface="ＭＳ Ｐゴシック" panose="020B0600070205080204" pitchFamily="34" charset="-128"/>
              </a:rPr>
              <a:t>American Dental Education Association (ADEA) Website: </a:t>
            </a:r>
          </a:p>
          <a:p>
            <a:pPr eaLnBrk="1" hangingPunct="1">
              <a:buFont typeface="Wingdings" pitchFamily="2" charset="2"/>
              <a:buNone/>
            </a:pPr>
            <a:r>
              <a:rPr lang="en-US" altLang="en-US" sz="2200">
                <a:ea typeface="ＭＳ Ｐゴシック" panose="020B0600070205080204" pitchFamily="34" charset="-128"/>
              </a:rPr>
              <a:t>          https://www.adea.org/</a:t>
            </a:r>
            <a:endParaRPr lang="en-US" altLang="en-US" sz="2200">
              <a:solidFill>
                <a:srgbClr val="FF0000"/>
              </a:solidFill>
              <a:ea typeface="ＭＳ Ｐゴシック" panose="020B0600070205080204" pitchFamily="34" charset="-128"/>
            </a:endParaRPr>
          </a:p>
          <a:p>
            <a:pPr eaLnBrk="1" hangingPunct="1"/>
            <a:r>
              <a:rPr lang="en-US" altLang="en-US" sz="2200" i="1">
                <a:ea typeface="ＭＳ Ｐゴシック" panose="020B0600070205080204" pitchFamily="34" charset="-128"/>
              </a:rPr>
              <a:t>The ADEA Official Guide to Dental Schools</a:t>
            </a:r>
          </a:p>
          <a:p>
            <a:pPr lvl="1" eaLnBrk="1" hangingPunct="1"/>
            <a:r>
              <a:rPr lang="en-US" altLang="en-US" sz="2200">
                <a:ea typeface="ＭＳ Ｐゴシック" panose="020B0600070205080204" pitchFamily="34" charset="-128"/>
              </a:rPr>
              <a:t>can be purchased through the above web-site</a:t>
            </a:r>
          </a:p>
          <a:p>
            <a:pPr lvl="1" eaLnBrk="1" hangingPunct="1"/>
            <a:r>
              <a:rPr lang="en-US" altLang="en-US" sz="2200">
                <a:ea typeface="ＭＳ Ｐゴシック" panose="020B0600070205080204" pitchFamily="34" charset="-128"/>
              </a:rPr>
              <a:t>May be accessed through your college library</a:t>
            </a:r>
          </a:p>
          <a:p>
            <a:pPr lvl="1" eaLnBrk="1" hangingPunct="1">
              <a:buFont typeface="Wingdings" pitchFamily="2" charset="2"/>
              <a:buNone/>
            </a:pPr>
            <a:br>
              <a:rPr lang="en-US" altLang="ja-JP" sz="2000" i="1">
                <a:ea typeface="ＭＳ Ｐゴシック" panose="020B0600070205080204" pitchFamily="34" charset="-128"/>
              </a:rPr>
            </a:br>
            <a:endParaRPr lang="en-US" altLang="ja-JP" sz="2000" i="1">
              <a:ea typeface="ＭＳ Ｐゴシック" panose="020B0600070205080204" pitchFamily="34" charset="-128"/>
            </a:endParaRPr>
          </a:p>
          <a:p>
            <a:pPr lvl="1" eaLnBrk="1" hangingPunct="1">
              <a:buFont typeface="Wingdings" pitchFamily="2" charset="2"/>
              <a:buNone/>
            </a:pPr>
            <a:endParaRPr lang="en-US" altLang="en-US" sz="1400" i="1">
              <a:ea typeface="ＭＳ Ｐゴシック" panose="020B0600070205080204" pitchFamily="34" charset="-128"/>
            </a:endParaRPr>
          </a:p>
        </p:txBody>
      </p:sp>
      <p:pic>
        <p:nvPicPr>
          <p:cNvPr id="46083" name="Content Placeholder 2" descr="Screen Shot 2025-04-22 at 10.23.09 AM.png">
            <a:extLst>
              <a:ext uri="{FF2B5EF4-FFF2-40B4-BE49-F238E27FC236}">
                <a16:creationId xmlns:a16="http://schemas.microsoft.com/office/drawing/2014/main" id="{207AF70E-9E48-1B87-6C7E-1F18187B3488}"/>
              </a:ext>
            </a:extLst>
          </p:cNvPr>
          <p:cNvPicPr>
            <a:picLocks noGrp="1" noChangeAspect="1" noChangeArrowheads="1"/>
          </p:cNvPicPr>
          <p:nvPr>
            <p:ph sz="half" idx="2"/>
          </p:nvPr>
        </p:nvPicPr>
        <p:blipFill>
          <a:blip r:embed="rId2" cstate="hqprint">
            <a:extLst>
              <a:ext uri="{28A0092B-C50C-407E-A947-70E740481C1C}">
                <a14:useLocalDpi xmlns:a14="http://schemas.microsoft.com/office/drawing/2010/main"/>
              </a:ext>
            </a:extLst>
          </a:blip>
          <a:srcRect l="-24336" r="-24336"/>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9FB37150-104C-178C-0C8D-55CD6BDAA71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Idaho Dental Education Program</a:t>
            </a:r>
          </a:p>
        </p:txBody>
      </p:sp>
      <p:sp>
        <p:nvSpPr>
          <p:cNvPr id="47106" name="Rectangle 3">
            <a:extLst>
              <a:ext uri="{FF2B5EF4-FFF2-40B4-BE49-F238E27FC236}">
                <a16:creationId xmlns:a16="http://schemas.microsoft.com/office/drawing/2014/main" id="{F886EBE1-87F6-FF3B-0A6B-73AD0C18652C}"/>
              </a:ext>
            </a:extLst>
          </p:cNvPr>
          <p:cNvSpPr>
            <a:spLocks noGrp="1" noChangeArrowheads="1"/>
          </p:cNvSpPr>
          <p:nvPr>
            <p:ph type="body" idx="1"/>
          </p:nvPr>
        </p:nvSpPr>
        <p:spPr>
          <a:xfrm>
            <a:off x="914400" y="2057400"/>
            <a:ext cx="8077200" cy="4530725"/>
          </a:xfrm>
        </p:spPr>
        <p:txBody>
          <a:bodyPr/>
          <a:lstStyle/>
          <a:p>
            <a:pPr eaLnBrk="1" hangingPunct="1"/>
            <a:r>
              <a:rPr lang="en-US" altLang="en-US">
                <a:ea typeface="ＭＳ Ｐゴシック" panose="020B0600070205080204" pitchFamily="34" charset="-128"/>
              </a:rPr>
              <a:t>Application process</a:t>
            </a:r>
          </a:p>
          <a:p>
            <a:pPr lvl="1" eaLnBrk="1" hangingPunct="1"/>
            <a:r>
              <a:rPr lang="en-US" altLang="en-US">
                <a:ea typeface="ＭＳ Ｐゴシック" panose="020B0600070205080204" pitchFamily="34" charset="-128"/>
              </a:rPr>
              <a:t>Complete your </a:t>
            </a:r>
            <a:r>
              <a:rPr lang="en-US" altLang="en-US" b="1" i="1">
                <a:ea typeface="ＭＳ Ｐゴシック" panose="020B0600070205080204" pitchFamily="34" charset="-128"/>
              </a:rPr>
              <a:t>AADSAS Application</a:t>
            </a:r>
            <a:r>
              <a:rPr lang="en-US" altLang="en-US">
                <a:ea typeface="ＭＳ Ｐゴシック" panose="020B0600070205080204" pitchFamily="34" charset="-128"/>
              </a:rPr>
              <a:t> indicating:</a:t>
            </a:r>
          </a:p>
          <a:p>
            <a:pPr lvl="2" eaLnBrk="1" hangingPunct="1"/>
            <a:r>
              <a:rPr lang="en-US" altLang="en-US">
                <a:ea typeface="ＭＳ Ｐゴシック" panose="020B0600070205080204" pitchFamily="34" charset="-128"/>
              </a:rPr>
              <a:t>Idaho as your state of Residency</a:t>
            </a:r>
          </a:p>
          <a:p>
            <a:pPr lvl="2" eaLnBrk="1" hangingPunct="1"/>
            <a:r>
              <a:rPr lang="en-US" altLang="en-US">
                <a:ea typeface="ＭＳ Ｐゴシック" panose="020B0600070205080204" pitchFamily="34" charset="-128"/>
              </a:rPr>
              <a:t>Creighton as one of the schools you are applying for admission</a:t>
            </a:r>
          </a:p>
          <a:p>
            <a:pPr lvl="1" eaLnBrk="1" hangingPunct="1"/>
            <a:r>
              <a:rPr lang="en-US" altLang="en-US">
                <a:ea typeface="ＭＳ Ｐゴシック" panose="020B0600070205080204" pitchFamily="34" charset="-128"/>
              </a:rPr>
              <a:t>Have a copy of your </a:t>
            </a:r>
            <a:r>
              <a:rPr lang="en-US" altLang="en-US" b="1" i="1">
                <a:ea typeface="ＭＳ Ｐゴシック" panose="020B0600070205080204" pitchFamily="34" charset="-128"/>
              </a:rPr>
              <a:t>Dental Aptitude Test (DAT)</a:t>
            </a:r>
            <a:r>
              <a:rPr lang="en-US" altLang="en-US">
                <a:ea typeface="ＭＳ Ｐゴシック" panose="020B0600070205080204" pitchFamily="34" charset="-128"/>
              </a:rPr>
              <a:t> scores sent to Creighton</a:t>
            </a:r>
          </a:p>
          <a:p>
            <a:pPr lvl="1" eaLnBrk="1" hangingPunct="1"/>
            <a:r>
              <a:rPr lang="en-US" altLang="en-US">
                <a:ea typeface="ＭＳ Ｐゴシック" panose="020B0600070205080204" pitchFamily="34" charset="-128"/>
              </a:rPr>
              <a:t>Complete the </a:t>
            </a:r>
            <a:r>
              <a:rPr lang="en-US" altLang="en-US" b="1" i="1">
                <a:ea typeface="ＭＳ Ｐゴシック" panose="020B0600070205080204" pitchFamily="34" charset="-128"/>
              </a:rPr>
              <a:t>Creighton Supplemental Application</a:t>
            </a:r>
            <a:r>
              <a:rPr lang="en-US" altLang="en-US">
                <a:ea typeface="ＭＳ Ｐゴシック" panose="020B0600070205080204" pitchFamily="34" charset="-128"/>
              </a:rPr>
              <a:t> with the appropriate fee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839C543E-B9A7-16D7-8E87-C78B207AE68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Idaho Dental Education Program</a:t>
            </a:r>
          </a:p>
        </p:txBody>
      </p:sp>
      <p:sp>
        <p:nvSpPr>
          <p:cNvPr id="48130" name="Rectangle 3">
            <a:extLst>
              <a:ext uri="{FF2B5EF4-FFF2-40B4-BE49-F238E27FC236}">
                <a16:creationId xmlns:a16="http://schemas.microsoft.com/office/drawing/2014/main" id="{CD5EB2DF-86C8-DB8D-94B4-F9F06C0B7C03}"/>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Application process cont.</a:t>
            </a:r>
          </a:p>
          <a:p>
            <a:pPr lvl="1" eaLnBrk="1" hangingPunct="1"/>
            <a:r>
              <a:rPr lang="en-US" altLang="en-US">
                <a:ea typeface="ＭＳ Ｐゴシック" panose="020B0600070205080204" pitchFamily="34" charset="-128"/>
              </a:rPr>
              <a:t>Have </a:t>
            </a:r>
            <a:r>
              <a:rPr lang="en-US" altLang="en-US" b="1" i="1">
                <a:ea typeface="ＭＳ Ｐゴシック" panose="020B0600070205080204" pitchFamily="34" charset="-128"/>
              </a:rPr>
              <a:t>official transcripts</a:t>
            </a:r>
            <a:r>
              <a:rPr lang="en-US" altLang="en-US">
                <a:ea typeface="ＭＳ Ｐゴシック" panose="020B0600070205080204" pitchFamily="34" charset="-128"/>
              </a:rPr>
              <a:t> from college course work submitted to Creighton as needed</a:t>
            </a:r>
          </a:p>
          <a:p>
            <a:pPr lvl="1" eaLnBrk="1" hangingPunct="1"/>
            <a:r>
              <a:rPr lang="en-US" altLang="en-US">
                <a:ea typeface="ＭＳ Ｐゴシック" panose="020B0600070205080204" pitchFamily="34" charset="-128"/>
              </a:rPr>
              <a:t>Have your </a:t>
            </a:r>
            <a:r>
              <a:rPr lang="en-US" altLang="en-US" b="1" i="1">
                <a:ea typeface="ＭＳ Ｐゴシック" panose="020B0600070205080204" pitchFamily="34" charset="-128"/>
              </a:rPr>
              <a:t>personal references</a:t>
            </a:r>
            <a:r>
              <a:rPr lang="en-US" altLang="en-US">
                <a:ea typeface="ＭＳ Ｐゴシック" panose="020B0600070205080204" pitchFamily="34" charset="-128"/>
              </a:rPr>
              <a:t> or pre-dental </a:t>
            </a:r>
            <a:r>
              <a:rPr lang="en-US" altLang="en-US" b="1" i="1">
                <a:ea typeface="ＭＳ Ｐゴシック" panose="020B0600070205080204" pitchFamily="34" charset="-128"/>
              </a:rPr>
              <a:t>committee evaluation</a:t>
            </a:r>
            <a:r>
              <a:rPr lang="en-US" altLang="en-US">
                <a:ea typeface="ＭＳ Ｐゴシック" panose="020B0600070205080204" pitchFamily="34" charset="-128"/>
              </a:rPr>
              <a:t> sent to Creighton</a:t>
            </a:r>
          </a:p>
          <a:p>
            <a:pPr lvl="1" eaLnBrk="1" hangingPunct="1"/>
            <a:r>
              <a:rPr lang="en-US" altLang="en-US">
                <a:ea typeface="ＭＳ Ｐゴシック" panose="020B0600070205080204" pitchFamily="34" charset="-128"/>
              </a:rPr>
              <a:t>Complete the </a:t>
            </a:r>
            <a:r>
              <a:rPr lang="en-US" altLang="en-US" b="1" i="1">
                <a:ea typeface="ＭＳ Ｐゴシック" panose="020B0600070205080204" pitchFamily="34" charset="-128"/>
              </a:rPr>
              <a:t>Idaho Residency Certification</a:t>
            </a:r>
            <a:r>
              <a:rPr lang="en-US" altLang="en-US">
                <a:ea typeface="ＭＳ Ｐゴシック" panose="020B0600070205080204" pitchFamily="34" charset="-128"/>
              </a:rPr>
              <a:t> form and return it to the IDEP office</a:t>
            </a:r>
          </a:p>
          <a:p>
            <a:pPr lvl="1" eaLnBrk="1" hangingPunct="1"/>
            <a:r>
              <a:rPr lang="en-US" altLang="en-US">
                <a:ea typeface="ＭＳ Ｐゴシック" panose="020B0600070205080204" pitchFamily="34" charset="-128"/>
              </a:rPr>
              <a:t>Creighton will forward a copy of your application to the IDEP office for consideration by our admissions committee</a:t>
            </a:r>
          </a:p>
          <a:p>
            <a:pPr lvl="1" eaLnBrk="1" hangingPunct="1">
              <a:buFont typeface="Wingdings" pitchFamily="2" charset="2"/>
              <a:buNone/>
            </a:pPr>
            <a:endParaRPr lang="en-US" altLang="en-US">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ECDF65F6-2731-42FF-7EB0-54AA6D09B61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Idaho Dental Education Program</a:t>
            </a:r>
          </a:p>
        </p:txBody>
      </p:sp>
      <p:sp>
        <p:nvSpPr>
          <p:cNvPr id="34818" name="Rectangle 3">
            <a:extLst>
              <a:ext uri="{FF2B5EF4-FFF2-40B4-BE49-F238E27FC236}">
                <a16:creationId xmlns:a16="http://schemas.microsoft.com/office/drawing/2014/main" id="{81C51F94-C9FE-E3EE-9455-2628F5A201DF}"/>
              </a:ext>
            </a:extLst>
          </p:cNvPr>
          <p:cNvSpPr>
            <a:spLocks noGrp="1" noChangeArrowheads="1"/>
          </p:cNvSpPr>
          <p:nvPr>
            <p:ph type="body" idx="1"/>
          </p:nvPr>
        </p:nvSpPr>
        <p:spPr>
          <a:xfrm>
            <a:off x="914400" y="1447800"/>
            <a:ext cx="7772400" cy="5181600"/>
          </a:xfrm>
        </p:spPr>
        <p:txBody>
          <a:bodyPr/>
          <a:lstStyle/>
          <a:p>
            <a:pPr eaLnBrk="1" hangingPunct="1">
              <a:buFont typeface="Wingdings" charset="0"/>
              <a:buChar char="n"/>
              <a:defRPr/>
            </a:pPr>
            <a:r>
              <a:rPr lang="en-US" dirty="0"/>
              <a:t>Application process cont.</a:t>
            </a:r>
          </a:p>
          <a:p>
            <a:pPr lvl="1" eaLnBrk="1" hangingPunct="1">
              <a:buFont typeface="Wingdings" charset="0"/>
              <a:buChar char="n"/>
              <a:defRPr/>
            </a:pPr>
            <a:r>
              <a:rPr lang="en-US" dirty="0"/>
              <a:t>IDEP Admissions Committee:</a:t>
            </a:r>
          </a:p>
          <a:p>
            <a:pPr lvl="2" eaLnBrk="1" hangingPunct="1">
              <a:buFont typeface="Wingdings" charset="0"/>
              <a:buChar char="n"/>
              <a:defRPr/>
            </a:pPr>
            <a:r>
              <a:rPr lang="en-US" dirty="0"/>
              <a:t>Evaluates academic and non-academic factors</a:t>
            </a:r>
          </a:p>
          <a:p>
            <a:pPr lvl="2" eaLnBrk="1" hangingPunct="1">
              <a:buFont typeface="Wingdings" charset="0"/>
              <a:buChar char="n"/>
              <a:defRPr/>
            </a:pPr>
            <a:r>
              <a:rPr lang="en-US" dirty="0"/>
              <a:t>Gives preference to those applicants with highly qualified admissions profiles</a:t>
            </a:r>
          </a:p>
          <a:p>
            <a:pPr lvl="2" eaLnBrk="1" hangingPunct="1">
              <a:buFont typeface="Wingdings" charset="0"/>
              <a:buChar char="n"/>
              <a:defRPr/>
            </a:pPr>
            <a:r>
              <a:rPr lang="en-US" dirty="0"/>
              <a:t>Invites top percentage of applicants to ISU in Pocatello for an interview</a:t>
            </a:r>
          </a:p>
          <a:p>
            <a:pPr lvl="2" eaLnBrk="1" hangingPunct="1">
              <a:buFont typeface="Wingdings" charset="0"/>
              <a:buChar char="n"/>
              <a:defRPr/>
            </a:pPr>
            <a:r>
              <a:rPr lang="en-US" dirty="0"/>
              <a:t>Selects students to be accepted into the program based upon the above factors</a:t>
            </a:r>
          </a:p>
          <a:p>
            <a:pPr lvl="2" eaLnBrk="1" hangingPunct="1">
              <a:buFont typeface="Wingdings" charset="0"/>
              <a:buChar char="n"/>
              <a:defRPr/>
            </a:pPr>
            <a:r>
              <a:rPr lang="en-US" dirty="0"/>
              <a:t># of applicants: </a:t>
            </a:r>
          </a:p>
          <a:p>
            <a:pPr lvl="3" eaLnBrk="1" hangingPunct="1">
              <a:buFont typeface="Wingdings" charset="0"/>
              <a:buChar char="§"/>
              <a:defRPr/>
            </a:pPr>
            <a:r>
              <a:rPr lang="en-US" dirty="0"/>
              <a:t>2018:  41		2019: 36	2024: 39	</a:t>
            </a:r>
          </a:p>
          <a:p>
            <a:pPr lvl="3" eaLnBrk="1" hangingPunct="1">
              <a:buFont typeface="Wingdings" charset="0"/>
              <a:buChar char="§"/>
              <a:defRPr/>
            </a:pPr>
            <a:r>
              <a:rPr lang="en-US" dirty="0"/>
              <a:t>2020: 33		2021: 28	2025: 45</a:t>
            </a:r>
          </a:p>
          <a:p>
            <a:pPr lvl="3" eaLnBrk="1" hangingPunct="1">
              <a:buFont typeface="Wingdings" charset="0"/>
              <a:buChar char="§"/>
              <a:defRPr/>
            </a:pPr>
            <a:r>
              <a:rPr lang="en-US" dirty="0"/>
              <a:t>2022: 34		2023: 27	2026: 56</a:t>
            </a:r>
          </a:p>
          <a:p>
            <a:pPr marL="1371600" lvl="3" indent="0" eaLnBrk="1" hangingPunct="1">
              <a:buFont typeface="Wingdings" charset="0"/>
              <a:buNone/>
              <a:defRPr/>
            </a:pPr>
            <a:endParaRPr lang="en-US" dirty="0"/>
          </a:p>
          <a:p>
            <a:pPr lvl="2" eaLnBrk="1" hangingPunct="1">
              <a:buFont typeface="Wingdings" charset="0"/>
              <a:buChar char="n"/>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F3E183DA-F2CA-6E72-DB58-E944B895608F}"/>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Idaho Dental Education Program</a:t>
            </a:r>
          </a:p>
        </p:txBody>
      </p:sp>
      <p:sp>
        <p:nvSpPr>
          <p:cNvPr id="21507" name="Rectangle 3">
            <a:extLst>
              <a:ext uri="{FF2B5EF4-FFF2-40B4-BE49-F238E27FC236}">
                <a16:creationId xmlns:a16="http://schemas.microsoft.com/office/drawing/2014/main" id="{6163277D-AA0C-3873-66C9-B41D6B0EEFB1}"/>
              </a:ext>
            </a:extLst>
          </p:cNvPr>
          <p:cNvSpPr>
            <a:spLocks noGrp="1" noChangeArrowheads="1"/>
          </p:cNvSpPr>
          <p:nvPr>
            <p:ph type="body" idx="1"/>
          </p:nvPr>
        </p:nvSpPr>
        <p:spPr>
          <a:xfrm>
            <a:off x="914400" y="1600200"/>
            <a:ext cx="8077200" cy="4530725"/>
          </a:xfrm>
        </p:spPr>
        <p:txBody>
          <a:bodyPr/>
          <a:lstStyle/>
          <a:p>
            <a:pPr eaLnBrk="1" hangingPunct="1">
              <a:lnSpc>
                <a:spcPct val="90000"/>
              </a:lnSpc>
              <a:defRPr/>
            </a:pPr>
            <a:r>
              <a:rPr lang="en-US" altLang="en-US" dirty="0">
                <a:ea typeface="+mn-ea"/>
                <a:cs typeface="+mn-cs"/>
              </a:rPr>
              <a:t>Admissions Statistics For 2023 Entering Class</a:t>
            </a:r>
          </a:p>
          <a:p>
            <a:pPr marL="0" indent="0" eaLnBrk="1" hangingPunct="1">
              <a:lnSpc>
                <a:spcPct val="90000"/>
              </a:lnSpc>
              <a:buFont typeface="Wingdings" pitchFamily="2" charset="2"/>
              <a:buNone/>
              <a:defRPr/>
            </a:pPr>
            <a:endParaRPr lang="en-US" altLang="en-US" dirty="0">
              <a:ea typeface="+mn-ea"/>
              <a:cs typeface="+mn-cs"/>
            </a:endParaRPr>
          </a:p>
          <a:p>
            <a:pPr marL="457200" lvl="1" indent="0" eaLnBrk="1" hangingPunct="1">
              <a:lnSpc>
                <a:spcPct val="90000"/>
              </a:lnSpc>
              <a:buFont typeface="Wingdings" pitchFamily="2" charset="2"/>
              <a:buNone/>
              <a:defRPr/>
            </a:pPr>
            <a:r>
              <a:rPr lang="en-US" altLang="en-US" dirty="0"/>
              <a:t>					Applied	Accepted</a:t>
            </a:r>
          </a:p>
          <a:p>
            <a:pPr lvl="1" eaLnBrk="1" hangingPunct="1">
              <a:lnSpc>
                <a:spcPct val="90000"/>
              </a:lnSpc>
              <a:defRPr/>
            </a:pPr>
            <a:r>
              <a:rPr lang="en-US" altLang="en-US" dirty="0"/>
              <a:t>Average GPA:		3.76		3.94   </a:t>
            </a:r>
          </a:p>
          <a:p>
            <a:pPr lvl="1" eaLnBrk="1" hangingPunct="1">
              <a:lnSpc>
                <a:spcPct val="90000"/>
              </a:lnSpc>
              <a:defRPr/>
            </a:pPr>
            <a:r>
              <a:rPr lang="en-US" altLang="en-US" dirty="0"/>
              <a:t>Average DAT Academic: 	21		23   	</a:t>
            </a:r>
          </a:p>
          <a:p>
            <a:pPr lvl="1" eaLnBrk="1" hangingPunct="1">
              <a:lnSpc>
                <a:spcPct val="90000"/>
              </a:lnSpc>
              <a:defRPr/>
            </a:pPr>
            <a:r>
              <a:rPr lang="en-US" altLang="en-US" dirty="0"/>
              <a:t>Average DAT Science: 	20		22   	</a:t>
            </a:r>
          </a:p>
          <a:p>
            <a:pPr lvl="1" eaLnBrk="1" hangingPunct="1">
              <a:lnSpc>
                <a:spcPct val="90000"/>
              </a:lnSpc>
              <a:defRPr/>
            </a:pPr>
            <a:r>
              <a:rPr lang="en-US" altLang="en-US" dirty="0"/>
              <a:t>Average DAT PAT: 		21		23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731A448-9749-127A-B00A-3F145DC5EBFF}"/>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Idaho Dental Education Program</a:t>
            </a:r>
          </a:p>
        </p:txBody>
      </p:sp>
      <p:sp>
        <p:nvSpPr>
          <p:cNvPr id="21507" name="Rectangle 3">
            <a:extLst>
              <a:ext uri="{FF2B5EF4-FFF2-40B4-BE49-F238E27FC236}">
                <a16:creationId xmlns:a16="http://schemas.microsoft.com/office/drawing/2014/main" id="{E9544543-FF83-6F1D-ECFB-642294F11987}"/>
              </a:ext>
            </a:extLst>
          </p:cNvPr>
          <p:cNvSpPr>
            <a:spLocks noGrp="1" noChangeArrowheads="1"/>
          </p:cNvSpPr>
          <p:nvPr>
            <p:ph type="body" idx="1"/>
          </p:nvPr>
        </p:nvSpPr>
        <p:spPr>
          <a:xfrm>
            <a:off x="914400" y="1600200"/>
            <a:ext cx="8077200" cy="4530725"/>
          </a:xfrm>
        </p:spPr>
        <p:txBody>
          <a:bodyPr/>
          <a:lstStyle/>
          <a:p>
            <a:pPr eaLnBrk="1" hangingPunct="1">
              <a:lnSpc>
                <a:spcPct val="90000"/>
              </a:lnSpc>
              <a:defRPr/>
            </a:pPr>
            <a:r>
              <a:rPr lang="en-US" altLang="en-US" dirty="0">
                <a:ea typeface="+mn-ea"/>
                <a:cs typeface="+mn-cs"/>
              </a:rPr>
              <a:t>Admissions Statistics For 2024 Entering Class</a:t>
            </a:r>
          </a:p>
          <a:p>
            <a:pPr marL="0" indent="0" eaLnBrk="1" hangingPunct="1">
              <a:lnSpc>
                <a:spcPct val="90000"/>
              </a:lnSpc>
              <a:buFont typeface="Wingdings" pitchFamily="2" charset="2"/>
              <a:buNone/>
              <a:defRPr/>
            </a:pPr>
            <a:endParaRPr lang="en-US" altLang="en-US" dirty="0">
              <a:ea typeface="+mn-ea"/>
              <a:cs typeface="+mn-cs"/>
            </a:endParaRPr>
          </a:p>
          <a:p>
            <a:pPr marL="457200" lvl="1" indent="0" eaLnBrk="1" hangingPunct="1">
              <a:lnSpc>
                <a:spcPct val="90000"/>
              </a:lnSpc>
              <a:buFont typeface="Wingdings" pitchFamily="2" charset="2"/>
              <a:buNone/>
              <a:defRPr/>
            </a:pPr>
            <a:r>
              <a:rPr lang="en-US" altLang="en-US" dirty="0"/>
              <a:t>					</a:t>
            </a:r>
            <a:r>
              <a:rPr lang="en-US" altLang="en-US" u="sng" dirty="0"/>
              <a:t>Applied</a:t>
            </a:r>
            <a:r>
              <a:rPr lang="en-US" altLang="en-US" dirty="0"/>
              <a:t>	</a:t>
            </a:r>
            <a:r>
              <a:rPr lang="en-US" altLang="en-US" u="sng" dirty="0"/>
              <a:t>Accepted</a:t>
            </a:r>
          </a:p>
          <a:p>
            <a:pPr lvl="1" eaLnBrk="1" hangingPunct="1">
              <a:lnSpc>
                <a:spcPct val="90000"/>
              </a:lnSpc>
              <a:defRPr/>
            </a:pPr>
            <a:r>
              <a:rPr lang="en-US" altLang="en-US" dirty="0"/>
              <a:t>Average GPA:		 3.73		3.92</a:t>
            </a:r>
          </a:p>
          <a:p>
            <a:pPr lvl="1" eaLnBrk="1" hangingPunct="1">
              <a:lnSpc>
                <a:spcPct val="90000"/>
              </a:lnSpc>
              <a:defRPr/>
            </a:pPr>
            <a:r>
              <a:rPr lang="en-US" altLang="en-US" dirty="0"/>
              <a:t>Average DAT Academic:   21.4		22.5</a:t>
            </a:r>
          </a:p>
          <a:p>
            <a:pPr lvl="1" eaLnBrk="1" hangingPunct="1">
              <a:lnSpc>
                <a:spcPct val="90000"/>
              </a:lnSpc>
              <a:defRPr/>
            </a:pPr>
            <a:r>
              <a:rPr lang="en-US" altLang="en-US" dirty="0"/>
              <a:t>Average DAT Science: 	 20.9		22.8</a:t>
            </a:r>
          </a:p>
          <a:p>
            <a:pPr lvl="1" eaLnBrk="1" hangingPunct="1">
              <a:lnSpc>
                <a:spcPct val="90000"/>
              </a:lnSpc>
              <a:defRPr/>
            </a:pPr>
            <a:r>
              <a:rPr lang="en-US" altLang="en-US" dirty="0"/>
              <a:t>Average DAT PAT: 		 20.6		21.4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F78B702A-D56D-7307-6CA7-71470B298915}"/>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Idaho Dental Education Program</a:t>
            </a:r>
          </a:p>
        </p:txBody>
      </p:sp>
      <p:sp>
        <p:nvSpPr>
          <p:cNvPr id="21507" name="Rectangle 3">
            <a:extLst>
              <a:ext uri="{FF2B5EF4-FFF2-40B4-BE49-F238E27FC236}">
                <a16:creationId xmlns:a16="http://schemas.microsoft.com/office/drawing/2014/main" id="{B4A77002-BFAA-3464-E65B-E3F188460410}"/>
              </a:ext>
            </a:extLst>
          </p:cNvPr>
          <p:cNvSpPr>
            <a:spLocks noGrp="1" noChangeArrowheads="1"/>
          </p:cNvSpPr>
          <p:nvPr>
            <p:ph type="body" idx="1"/>
          </p:nvPr>
        </p:nvSpPr>
        <p:spPr>
          <a:xfrm>
            <a:off x="914400" y="1600200"/>
            <a:ext cx="8077200" cy="4530725"/>
          </a:xfrm>
        </p:spPr>
        <p:txBody>
          <a:bodyPr/>
          <a:lstStyle/>
          <a:p>
            <a:pPr eaLnBrk="1" hangingPunct="1">
              <a:lnSpc>
                <a:spcPct val="90000"/>
              </a:lnSpc>
              <a:defRPr/>
            </a:pPr>
            <a:r>
              <a:rPr lang="en-US" altLang="en-US" dirty="0">
                <a:ea typeface="+mn-ea"/>
                <a:cs typeface="+mn-cs"/>
              </a:rPr>
              <a:t>Admissions Statistics For 2025 Entering Class</a:t>
            </a:r>
          </a:p>
          <a:p>
            <a:pPr marL="0" indent="0" eaLnBrk="1" hangingPunct="1">
              <a:lnSpc>
                <a:spcPct val="90000"/>
              </a:lnSpc>
              <a:buFont typeface="Wingdings" pitchFamily="2" charset="2"/>
              <a:buNone/>
              <a:defRPr/>
            </a:pPr>
            <a:endParaRPr lang="en-US" altLang="en-US" dirty="0">
              <a:ea typeface="+mn-ea"/>
              <a:cs typeface="+mn-cs"/>
            </a:endParaRPr>
          </a:p>
          <a:p>
            <a:pPr marL="457200" lvl="1" indent="0" eaLnBrk="1" hangingPunct="1">
              <a:lnSpc>
                <a:spcPct val="90000"/>
              </a:lnSpc>
              <a:buFont typeface="Wingdings" pitchFamily="2" charset="2"/>
              <a:buNone/>
              <a:defRPr/>
            </a:pPr>
            <a:r>
              <a:rPr lang="en-US" altLang="en-US" dirty="0"/>
              <a:t>					</a:t>
            </a:r>
            <a:r>
              <a:rPr lang="en-US" altLang="en-US" u="sng" dirty="0"/>
              <a:t>Applied</a:t>
            </a:r>
            <a:r>
              <a:rPr lang="en-US" altLang="en-US" dirty="0"/>
              <a:t>	</a:t>
            </a:r>
            <a:r>
              <a:rPr lang="en-US" altLang="en-US" u="sng" dirty="0"/>
              <a:t>Accepted</a:t>
            </a:r>
          </a:p>
          <a:p>
            <a:pPr lvl="1" eaLnBrk="1" hangingPunct="1">
              <a:lnSpc>
                <a:spcPct val="90000"/>
              </a:lnSpc>
              <a:defRPr/>
            </a:pPr>
            <a:r>
              <a:rPr lang="en-US" altLang="en-US" dirty="0"/>
              <a:t>Average GPA:		  3.62		3.91	</a:t>
            </a:r>
          </a:p>
          <a:p>
            <a:pPr lvl="1" eaLnBrk="1" hangingPunct="1">
              <a:lnSpc>
                <a:spcPct val="90000"/>
              </a:lnSpc>
              <a:defRPr/>
            </a:pPr>
            <a:r>
              <a:rPr lang="en-US" altLang="en-US" dirty="0"/>
              <a:t>Average DAT Academic:    20.4		22.4</a:t>
            </a:r>
          </a:p>
          <a:p>
            <a:pPr lvl="1" eaLnBrk="1" hangingPunct="1">
              <a:lnSpc>
                <a:spcPct val="90000"/>
              </a:lnSpc>
              <a:defRPr/>
            </a:pPr>
            <a:r>
              <a:rPr lang="en-US" altLang="en-US" dirty="0"/>
              <a:t>Average DAT Science: 	  20.3		22.6</a:t>
            </a:r>
          </a:p>
          <a:p>
            <a:pPr lvl="1" eaLnBrk="1" hangingPunct="1">
              <a:lnSpc>
                <a:spcPct val="90000"/>
              </a:lnSpc>
              <a:defRPr/>
            </a:pPr>
            <a:r>
              <a:rPr lang="en-US" altLang="en-US" dirty="0"/>
              <a:t>Average DAT PAT: 		  20.6		20.7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19C6-2559-E6E2-2FA3-BC1918779EBD}"/>
            </a:ext>
          </a:extLst>
        </p:cNvPr>
        <p:cNvGrpSpPr/>
        <p:nvPr/>
      </p:nvGrpSpPr>
      <p:grpSpPr>
        <a:xfrm>
          <a:off x="0" y="0"/>
          <a:ext cx="0" cy="0"/>
          <a:chOff x="0" y="0"/>
          <a:chExt cx="0" cy="0"/>
        </a:xfrm>
      </p:grpSpPr>
      <p:sp>
        <p:nvSpPr>
          <p:cNvPr id="54273" name="Rectangle 2">
            <a:extLst>
              <a:ext uri="{FF2B5EF4-FFF2-40B4-BE49-F238E27FC236}">
                <a16:creationId xmlns:a16="http://schemas.microsoft.com/office/drawing/2014/main" id="{1973EDC0-5A37-30D5-DBA9-E16F68507A8F}"/>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Idaho Dental Education Program</a:t>
            </a:r>
          </a:p>
        </p:txBody>
      </p:sp>
      <p:sp>
        <p:nvSpPr>
          <p:cNvPr id="21507" name="Rectangle 3">
            <a:extLst>
              <a:ext uri="{FF2B5EF4-FFF2-40B4-BE49-F238E27FC236}">
                <a16:creationId xmlns:a16="http://schemas.microsoft.com/office/drawing/2014/main" id="{51A27DCB-6D1D-00F5-45D1-7BD4E6A91511}"/>
              </a:ext>
            </a:extLst>
          </p:cNvPr>
          <p:cNvSpPr>
            <a:spLocks noGrp="1" noChangeArrowheads="1"/>
          </p:cNvSpPr>
          <p:nvPr>
            <p:ph type="body" idx="1"/>
          </p:nvPr>
        </p:nvSpPr>
        <p:spPr>
          <a:xfrm>
            <a:off x="914400" y="1600200"/>
            <a:ext cx="8077200" cy="4530725"/>
          </a:xfrm>
        </p:spPr>
        <p:txBody>
          <a:bodyPr/>
          <a:lstStyle/>
          <a:p>
            <a:pPr eaLnBrk="1" hangingPunct="1">
              <a:lnSpc>
                <a:spcPct val="90000"/>
              </a:lnSpc>
              <a:defRPr/>
            </a:pPr>
            <a:r>
              <a:rPr lang="en-US" altLang="en-US" dirty="0">
                <a:ea typeface="+mn-ea"/>
                <a:cs typeface="+mn-cs"/>
              </a:rPr>
              <a:t>Admissions Statistics For 2026 Entering Class</a:t>
            </a:r>
          </a:p>
          <a:p>
            <a:pPr marL="0" indent="0" eaLnBrk="1" hangingPunct="1">
              <a:lnSpc>
                <a:spcPct val="90000"/>
              </a:lnSpc>
              <a:buFont typeface="Wingdings" pitchFamily="2" charset="2"/>
              <a:buNone/>
              <a:defRPr/>
            </a:pPr>
            <a:endParaRPr lang="en-US" altLang="en-US" dirty="0">
              <a:ea typeface="+mn-ea"/>
              <a:cs typeface="+mn-cs"/>
            </a:endParaRPr>
          </a:p>
          <a:p>
            <a:pPr marL="457200" lvl="1" indent="0" eaLnBrk="1" hangingPunct="1">
              <a:lnSpc>
                <a:spcPct val="90000"/>
              </a:lnSpc>
              <a:buFont typeface="Wingdings" pitchFamily="2" charset="2"/>
              <a:buNone/>
              <a:defRPr/>
            </a:pPr>
            <a:r>
              <a:rPr lang="en-US" altLang="en-US" dirty="0"/>
              <a:t>					</a:t>
            </a:r>
            <a:r>
              <a:rPr lang="en-US" altLang="en-US" u="sng" dirty="0"/>
              <a:t>Applied</a:t>
            </a:r>
            <a:r>
              <a:rPr lang="en-US" altLang="en-US" dirty="0"/>
              <a:t>	</a:t>
            </a:r>
            <a:r>
              <a:rPr lang="en-US" altLang="en-US" u="sng" dirty="0"/>
              <a:t>Accepted</a:t>
            </a:r>
          </a:p>
          <a:p>
            <a:pPr lvl="1" eaLnBrk="1" hangingPunct="1">
              <a:lnSpc>
                <a:spcPct val="90000"/>
              </a:lnSpc>
              <a:defRPr/>
            </a:pPr>
            <a:r>
              <a:rPr lang="en-US" altLang="en-US" dirty="0"/>
              <a:t>Average GPA:		  3.68		3.78	</a:t>
            </a:r>
          </a:p>
          <a:p>
            <a:pPr lvl="1" eaLnBrk="1" hangingPunct="1">
              <a:lnSpc>
                <a:spcPct val="90000"/>
              </a:lnSpc>
              <a:defRPr/>
            </a:pPr>
            <a:r>
              <a:rPr lang="en-US" altLang="en-US" dirty="0"/>
              <a:t>Average DAT Academic:    437		447</a:t>
            </a:r>
          </a:p>
          <a:p>
            <a:pPr lvl="1" eaLnBrk="1" hangingPunct="1">
              <a:lnSpc>
                <a:spcPct val="90000"/>
              </a:lnSpc>
              <a:defRPr/>
            </a:pPr>
            <a:r>
              <a:rPr lang="en-US" altLang="en-US" dirty="0"/>
              <a:t>Average DAT Science:	  438		450 	  </a:t>
            </a:r>
          </a:p>
          <a:p>
            <a:pPr lvl="1" eaLnBrk="1" hangingPunct="1">
              <a:lnSpc>
                <a:spcPct val="90000"/>
              </a:lnSpc>
              <a:defRPr/>
            </a:pPr>
            <a:r>
              <a:rPr lang="en-US" altLang="en-US" dirty="0"/>
              <a:t>Average DAT PAT: 		  454		494</a:t>
            </a:r>
          </a:p>
        </p:txBody>
      </p:sp>
    </p:spTree>
    <p:extLst>
      <p:ext uri="{BB962C8B-B14F-4D97-AF65-F5344CB8AC3E}">
        <p14:creationId xmlns:p14="http://schemas.microsoft.com/office/powerpoint/2010/main" val="386595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017965DC-AFD5-6811-CCF6-343464FEED5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35842" name="Content Placeholder 4">
            <a:extLst>
              <a:ext uri="{FF2B5EF4-FFF2-40B4-BE49-F238E27FC236}">
                <a16:creationId xmlns:a16="http://schemas.microsoft.com/office/drawing/2014/main" id="{ED6A9C83-4F7A-CE5F-A1C6-AFF2EE91413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19200" y="20638"/>
            <a:ext cx="6837363" cy="6837362"/>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59E05858-AAF4-3646-035D-681E51FCD802}"/>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55298" name="Rectangle 5">
            <a:extLst>
              <a:ext uri="{FF2B5EF4-FFF2-40B4-BE49-F238E27FC236}">
                <a16:creationId xmlns:a16="http://schemas.microsoft.com/office/drawing/2014/main" id="{28A1F391-0EB5-9DD0-34F3-FDC243FF1588}"/>
              </a:ext>
            </a:extLst>
          </p:cNvPr>
          <p:cNvSpPr>
            <a:spLocks noGrp="1" noChangeArrowheads="1"/>
          </p:cNvSpPr>
          <p:nvPr>
            <p:ph type="body" sz="half" idx="2"/>
          </p:nvPr>
        </p:nvSpPr>
        <p:spPr>
          <a:xfrm>
            <a:off x="4872038" y="1600200"/>
            <a:ext cx="3814762" cy="4530725"/>
          </a:xfrm>
        </p:spPr>
        <p:txBody>
          <a:bodyPr/>
          <a:lstStyle/>
          <a:p>
            <a:pPr eaLnBrk="1" hangingPunct="1"/>
            <a:r>
              <a:rPr lang="en-US" altLang="en-US" sz="2400">
                <a:ea typeface="ＭＳ Ｐゴシック" panose="020B0600070205080204" pitchFamily="34" charset="-128"/>
              </a:rPr>
              <a:t>Consider the Advantages</a:t>
            </a:r>
          </a:p>
          <a:p>
            <a:pPr lvl="1" eaLnBrk="1" hangingPunct="1"/>
            <a:r>
              <a:rPr lang="en-US" altLang="en-US" sz="2200">
                <a:ea typeface="ＭＳ Ｐゴシック" panose="020B0600070205080204" pitchFamily="34" charset="-128"/>
              </a:rPr>
              <a:t>Small Class Size</a:t>
            </a:r>
          </a:p>
          <a:p>
            <a:pPr lvl="1" eaLnBrk="1" hangingPunct="1"/>
            <a:r>
              <a:rPr lang="en-US" altLang="en-US" sz="2200">
                <a:ea typeface="ＭＳ Ｐゴシック" panose="020B0600070205080204" pitchFamily="34" charset="-128"/>
              </a:rPr>
              <a:t>Favorable student to faculty ratio</a:t>
            </a:r>
          </a:p>
          <a:p>
            <a:pPr lvl="1" eaLnBrk="1" hangingPunct="1"/>
            <a:r>
              <a:rPr lang="en-US" altLang="en-US" sz="2200">
                <a:ea typeface="ＭＳ Ｐゴシック" panose="020B0600070205080204" pitchFamily="34" charset="-128"/>
              </a:rPr>
              <a:t>Cost advantage for Idaho Residents</a:t>
            </a:r>
          </a:p>
          <a:p>
            <a:pPr lvl="1" eaLnBrk="1" hangingPunct="1"/>
            <a:r>
              <a:rPr lang="en-US" altLang="en-US" sz="2200">
                <a:ea typeface="ＭＳ Ｐゴシック" panose="020B0600070205080204" pitchFamily="34" charset="-128"/>
              </a:rPr>
              <a:t>Excellent track record</a:t>
            </a:r>
          </a:p>
          <a:p>
            <a:pPr lvl="1" eaLnBrk="1" hangingPunct="1"/>
            <a:endParaRPr lang="en-US" altLang="en-US" sz="2200">
              <a:ea typeface="ＭＳ Ｐゴシック" panose="020B0600070205080204" pitchFamily="34" charset="-128"/>
            </a:endParaRPr>
          </a:p>
        </p:txBody>
      </p:sp>
      <p:pic>
        <p:nvPicPr>
          <p:cNvPr id="55299" name="Picture 6" descr="DSCF0027">
            <a:extLst>
              <a:ext uri="{FF2B5EF4-FFF2-40B4-BE49-F238E27FC236}">
                <a16:creationId xmlns:a16="http://schemas.microsoft.com/office/drawing/2014/main" id="{A1FE26D1-B97E-60DD-F8CA-0AD5F1167280}"/>
              </a:ext>
            </a:extLst>
          </p:cNvPr>
          <p:cNvPicPr>
            <a:picLocks noGrp="1" noChangeAspect="1" noChangeArrowheads="1"/>
          </p:cNvPicPr>
          <p:nvPr>
            <p:ph sz="half" idx="1"/>
          </p:nvPr>
        </p:nvPicPr>
        <p:blipFill>
          <a:blip r:embed="rId2">
            <a:lum bright="44000" contrast="44000"/>
            <a:extLst>
              <a:ext uri="{28A0092B-C50C-407E-A947-70E740481C1C}">
                <a14:useLocalDpi xmlns:a14="http://schemas.microsoft.com/office/drawing/2010/main"/>
              </a:ext>
            </a:extLst>
          </a:blip>
          <a:srcRect/>
          <a:stretch>
            <a:fillRect/>
          </a:stretch>
        </p:blipFill>
        <p:spPr>
          <a:xfrm>
            <a:off x="1295400" y="1524000"/>
            <a:ext cx="3162300" cy="4743450"/>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EB28AA4C-3953-E361-C476-A38FCD5B4303}"/>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56322" name="Rectangle 3">
            <a:extLst>
              <a:ext uri="{FF2B5EF4-FFF2-40B4-BE49-F238E27FC236}">
                <a16:creationId xmlns:a16="http://schemas.microsoft.com/office/drawing/2014/main" id="{2306B284-9F35-D8A7-F0D3-E97DE0B5B32F}"/>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Small class size</a:t>
            </a:r>
          </a:p>
          <a:p>
            <a:pPr lvl="1" eaLnBrk="1" hangingPunct="1"/>
            <a:r>
              <a:rPr lang="en-US" altLang="en-US" dirty="0">
                <a:ea typeface="ＭＳ Ｐゴシック" panose="020B0600070205080204" pitchFamily="34" charset="-128"/>
              </a:rPr>
              <a:t>Currently 9 students in each class</a:t>
            </a:r>
          </a:p>
          <a:p>
            <a:pPr lvl="1" eaLnBrk="1" hangingPunct="1"/>
            <a:r>
              <a:rPr lang="en-US" altLang="en-US" dirty="0">
                <a:ea typeface="ＭＳ Ｐゴシック" panose="020B0600070205080204" pitchFamily="34" charset="-128"/>
              </a:rPr>
              <a:t>9:1 student to faculty ratio in dental classes</a:t>
            </a:r>
          </a:p>
          <a:p>
            <a:pPr lvl="1" eaLnBrk="1" hangingPunct="1"/>
            <a:r>
              <a:rPr lang="en-US" altLang="en-US" dirty="0">
                <a:ea typeface="ＭＳ Ｐゴシック" panose="020B0600070205080204" pitchFamily="34" charset="-128"/>
              </a:rPr>
              <a:t>One-On-One individualized attention with faculty</a:t>
            </a:r>
          </a:p>
          <a:p>
            <a:pPr lvl="1" eaLnBrk="1" hangingPunct="1"/>
            <a:r>
              <a:rPr lang="en-US" altLang="en-US" dirty="0">
                <a:ea typeface="ＭＳ Ｐゴシック" panose="020B0600070205080204" pitchFamily="34" charset="-128"/>
              </a:rPr>
              <a:t>Allows students to get a solid start to their dental education</a:t>
            </a:r>
          </a:p>
          <a:p>
            <a:pPr lvl="1" eaLnBrk="1" hangingPunct="1"/>
            <a:r>
              <a:rPr lang="en-US" altLang="en-US" dirty="0">
                <a:ea typeface="ＭＳ Ｐゴシック" panose="020B0600070205080204" pitchFamily="34" charset="-128"/>
              </a:rPr>
              <a:t>Class size of 115 students at Creighton for years 2-4</a:t>
            </a:r>
          </a:p>
          <a:p>
            <a:pPr lvl="1" eaLnBrk="1" hangingPunct="1"/>
            <a:endParaRPr lang="en-US" altLang="en-US" dirty="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2DCC1595-7735-A0D5-197E-8320F42E439E}"/>
              </a:ext>
            </a:extLst>
          </p:cNvPr>
          <p:cNvSpPr>
            <a:spLocks noGrp="1" noChangeArrowheads="1"/>
          </p:cNvSpPr>
          <p:nvPr>
            <p:ph type="title"/>
          </p:nvPr>
        </p:nvSpPr>
        <p:spPr/>
        <p:txBody>
          <a:bodyPr/>
          <a:lstStyle/>
          <a:p>
            <a:pPr algn="ctr" eaLnBrk="1" hangingPunct="1"/>
            <a:r>
              <a:rPr lang="en-US" altLang="en-US">
                <a:ea typeface="ＭＳ Ｐゴシック" panose="020B0600070205080204" pitchFamily="34" charset="-128"/>
              </a:rPr>
              <a:t>Idaho Dental Education Program</a:t>
            </a:r>
          </a:p>
        </p:txBody>
      </p:sp>
      <p:sp>
        <p:nvSpPr>
          <p:cNvPr id="57346" name="Content Placeholder 2">
            <a:extLst>
              <a:ext uri="{FF2B5EF4-FFF2-40B4-BE49-F238E27FC236}">
                <a16:creationId xmlns:a16="http://schemas.microsoft.com/office/drawing/2014/main" id="{0DBDD726-5AE0-CDE8-F69D-6AB84A89AB6E}"/>
              </a:ext>
            </a:extLst>
          </p:cNvPr>
          <p:cNvSpPr>
            <a:spLocks noGrp="1" noChangeArrowheads="1"/>
          </p:cNvSpPr>
          <p:nvPr>
            <p:ph idx="1"/>
          </p:nvPr>
        </p:nvSpPr>
        <p:spPr>
          <a:xfrm>
            <a:off x="609600" y="1600200"/>
            <a:ext cx="8229600" cy="4530725"/>
          </a:xfrm>
        </p:spPr>
        <p:txBody>
          <a:bodyPr/>
          <a:lstStyle/>
          <a:p>
            <a:pPr eaLnBrk="1" hangingPunct="1">
              <a:lnSpc>
                <a:spcPct val="90000"/>
              </a:lnSpc>
            </a:pPr>
            <a:r>
              <a:rPr lang="en-US" altLang="en-US">
                <a:ea typeface="ＭＳ Ｐゴシック" panose="020B0600070205080204" pitchFamily="34" charset="-128"/>
              </a:rPr>
              <a:t>Cost advantages for IDEP students (2023-24)</a:t>
            </a:r>
          </a:p>
          <a:p>
            <a:pPr lvl="1" eaLnBrk="1" hangingPunct="1">
              <a:lnSpc>
                <a:spcPct val="90000"/>
              </a:lnSpc>
            </a:pPr>
            <a:r>
              <a:rPr lang="en-US" altLang="en-US">
                <a:ea typeface="ＭＳ Ｐゴシック" panose="020B0600070205080204" pitchFamily="34" charset="-128"/>
              </a:rPr>
              <a:t>1</a:t>
            </a:r>
            <a:r>
              <a:rPr lang="en-US" altLang="en-US" baseline="30000">
                <a:ea typeface="ＭＳ Ｐゴシック" panose="020B0600070205080204" pitchFamily="34" charset="-128"/>
              </a:rPr>
              <a:t>st</a:t>
            </a:r>
            <a:r>
              <a:rPr lang="en-US" altLang="en-US">
                <a:ea typeface="ＭＳ Ｐゴシック" panose="020B0600070205080204" pitchFamily="34" charset="-128"/>
              </a:rPr>
              <a:t> year = $33,760</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2</a:t>
            </a:r>
            <a:r>
              <a:rPr lang="en-US" altLang="en-US" baseline="30000">
                <a:ea typeface="ＭＳ Ｐゴシック" panose="020B0600070205080204" pitchFamily="34" charset="-128"/>
              </a:rPr>
              <a:t>nd</a:t>
            </a:r>
            <a:r>
              <a:rPr lang="en-US" altLang="en-US">
                <a:ea typeface="ＭＳ Ｐゴシック" panose="020B0600070205080204" pitchFamily="34" charset="-128"/>
              </a:rPr>
              <a:t> – 4</a:t>
            </a:r>
            <a:r>
              <a:rPr lang="en-US" altLang="en-US" baseline="30000">
                <a:ea typeface="ＭＳ Ｐゴシック" panose="020B0600070205080204" pitchFamily="34" charset="-128"/>
              </a:rPr>
              <a:t>th</a:t>
            </a:r>
            <a:r>
              <a:rPr lang="en-US" altLang="en-US">
                <a:ea typeface="ＭＳ Ｐゴシック" panose="020B0600070205080204" pitchFamily="34" charset="-128"/>
              </a:rPr>
              <a:t> Years = $33,760 + Tuition Increases (3-6% Average)</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Non-IDEP Creighton Tuition = $73,222 </a:t>
            </a:r>
          </a:p>
          <a:p>
            <a:pPr lvl="1" eaLnBrk="1" hangingPunct="1">
              <a:lnSpc>
                <a:spcPct val="90000"/>
              </a:lnSpc>
            </a:pPr>
            <a:r>
              <a:rPr lang="en-US" altLang="en-US">
                <a:ea typeface="ＭＳ Ｐゴシック" panose="020B0600070205080204" pitchFamily="34" charset="-128"/>
              </a:rPr>
              <a:t>54% savings by being an IDEP student over 4 years</a:t>
            </a:r>
          </a:p>
          <a:p>
            <a:pPr eaLnBrk="1" hangingPunct="1">
              <a:buFont typeface="Wingdings" pitchFamily="2" charset="2"/>
              <a:buNone/>
            </a:pPr>
            <a:r>
              <a:rPr lang="en-US" altLang="en-US">
                <a:ea typeface="ＭＳ Ｐゴシック" panose="020B0600070205080204" pitchFamily="34" charset="-128"/>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DC21C009-C25E-7D4B-44AC-3E7140702980}"/>
              </a:ext>
            </a:extLst>
          </p:cNvPr>
          <p:cNvSpPr>
            <a:spLocks noGrp="1" noChangeArrowheads="1"/>
          </p:cNvSpPr>
          <p:nvPr>
            <p:ph type="title"/>
          </p:nvPr>
        </p:nvSpPr>
        <p:spPr/>
        <p:txBody>
          <a:bodyPr/>
          <a:lstStyle/>
          <a:p>
            <a:pPr algn="ctr" eaLnBrk="1" hangingPunct="1"/>
            <a:r>
              <a:rPr lang="en-US" altLang="en-US">
                <a:ea typeface="ＭＳ Ｐゴシック" panose="020B0600070205080204" pitchFamily="34" charset="-128"/>
              </a:rPr>
              <a:t>Idaho Dental Education Program</a:t>
            </a:r>
          </a:p>
        </p:txBody>
      </p:sp>
      <p:sp>
        <p:nvSpPr>
          <p:cNvPr id="58370" name="Content Placeholder 2">
            <a:extLst>
              <a:ext uri="{FF2B5EF4-FFF2-40B4-BE49-F238E27FC236}">
                <a16:creationId xmlns:a16="http://schemas.microsoft.com/office/drawing/2014/main" id="{FE284A9E-A491-9B1E-0180-3128DAFB2760}"/>
              </a:ext>
            </a:extLst>
          </p:cNvPr>
          <p:cNvSpPr>
            <a:spLocks noGrp="1" noChangeArrowheads="1"/>
          </p:cNvSpPr>
          <p:nvPr>
            <p:ph idx="1"/>
          </p:nvPr>
        </p:nvSpPr>
        <p:spPr>
          <a:xfrm>
            <a:off x="609600" y="1600200"/>
            <a:ext cx="8229600" cy="4530725"/>
          </a:xfrm>
        </p:spPr>
        <p:txBody>
          <a:bodyPr/>
          <a:lstStyle/>
          <a:p>
            <a:pPr eaLnBrk="1" hangingPunct="1">
              <a:lnSpc>
                <a:spcPct val="90000"/>
              </a:lnSpc>
            </a:pPr>
            <a:r>
              <a:rPr lang="en-US" altLang="en-US">
                <a:ea typeface="ＭＳ Ｐゴシック" panose="020B0600070205080204" pitchFamily="34" charset="-128"/>
              </a:rPr>
              <a:t>Cost advantages for IDEP students (2024-25)</a:t>
            </a:r>
          </a:p>
          <a:p>
            <a:pPr lvl="1" eaLnBrk="1" hangingPunct="1">
              <a:lnSpc>
                <a:spcPct val="90000"/>
              </a:lnSpc>
            </a:pPr>
            <a:r>
              <a:rPr lang="en-US" altLang="en-US">
                <a:ea typeface="ＭＳ Ｐゴシック" panose="020B0600070205080204" pitchFamily="34" charset="-128"/>
              </a:rPr>
              <a:t>1</a:t>
            </a:r>
            <a:r>
              <a:rPr lang="en-US" altLang="en-US" baseline="30000">
                <a:ea typeface="ＭＳ Ｐゴシック" panose="020B0600070205080204" pitchFamily="34" charset="-128"/>
              </a:rPr>
              <a:t>st</a:t>
            </a:r>
            <a:r>
              <a:rPr lang="en-US" altLang="en-US">
                <a:ea typeface="ＭＳ Ｐゴシック" panose="020B0600070205080204" pitchFamily="34" charset="-128"/>
              </a:rPr>
              <a:t> year = $34,604</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2</a:t>
            </a:r>
            <a:r>
              <a:rPr lang="en-US" altLang="en-US" baseline="30000">
                <a:ea typeface="ＭＳ Ｐゴシック" panose="020B0600070205080204" pitchFamily="34" charset="-128"/>
              </a:rPr>
              <a:t>nd</a:t>
            </a:r>
            <a:r>
              <a:rPr lang="en-US" altLang="en-US">
                <a:ea typeface="ＭＳ Ｐゴシック" panose="020B0600070205080204" pitchFamily="34" charset="-128"/>
              </a:rPr>
              <a:t> – 4</a:t>
            </a:r>
            <a:r>
              <a:rPr lang="en-US" altLang="en-US" baseline="30000">
                <a:ea typeface="ＭＳ Ｐゴシック" panose="020B0600070205080204" pitchFamily="34" charset="-128"/>
              </a:rPr>
              <a:t>th</a:t>
            </a:r>
            <a:r>
              <a:rPr lang="en-US" altLang="en-US">
                <a:ea typeface="ＭＳ Ｐゴシック" panose="020B0600070205080204" pitchFamily="34" charset="-128"/>
              </a:rPr>
              <a:t> Years = $34,604 + Tuition Increases (3-6% Average)</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Non-IDEP Creighton Tuition = $75,052 </a:t>
            </a:r>
          </a:p>
          <a:p>
            <a:pPr lvl="1" eaLnBrk="1" hangingPunct="1">
              <a:lnSpc>
                <a:spcPct val="90000"/>
              </a:lnSpc>
            </a:pPr>
            <a:r>
              <a:rPr lang="en-US" altLang="en-US">
                <a:ea typeface="ＭＳ Ｐゴシック" panose="020B0600070205080204" pitchFamily="34" charset="-128"/>
              </a:rPr>
              <a:t>54% savings by being an IDEP student over 4 years</a:t>
            </a:r>
          </a:p>
          <a:p>
            <a:pPr eaLnBrk="1" hangingPunct="1">
              <a:buFont typeface="Wingdings" pitchFamily="2" charset="2"/>
              <a:buNone/>
            </a:pPr>
            <a:r>
              <a:rPr lang="en-US" altLang="en-US">
                <a:ea typeface="ＭＳ Ｐゴシック" panose="020B0600070205080204" pitchFamily="34" charset="-128"/>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61F7789-B459-80B8-559A-9BDE9AB3C536}"/>
              </a:ext>
            </a:extLst>
          </p:cNvPr>
          <p:cNvSpPr>
            <a:spLocks noGrp="1" noChangeArrowheads="1"/>
          </p:cNvSpPr>
          <p:nvPr>
            <p:ph type="title"/>
          </p:nvPr>
        </p:nvSpPr>
        <p:spPr/>
        <p:txBody>
          <a:bodyPr/>
          <a:lstStyle/>
          <a:p>
            <a:pPr algn="ctr" eaLnBrk="1" hangingPunct="1"/>
            <a:r>
              <a:rPr lang="en-US" altLang="en-US">
                <a:ea typeface="ＭＳ Ｐゴシック" panose="020B0600070205080204" pitchFamily="34" charset="-128"/>
              </a:rPr>
              <a:t>Idaho Dental Education Program</a:t>
            </a:r>
          </a:p>
        </p:txBody>
      </p:sp>
      <p:sp>
        <p:nvSpPr>
          <p:cNvPr id="59394" name="Content Placeholder 2">
            <a:extLst>
              <a:ext uri="{FF2B5EF4-FFF2-40B4-BE49-F238E27FC236}">
                <a16:creationId xmlns:a16="http://schemas.microsoft.com/office/drawing/2014/main" id="{7CBB78FA-BAEC-AD15-3BD4-26FD18FA6129}"/>
              </a:ext>
            </a:extLst>
          </p:cNvPr>
          <p:cNvSpPr>
            <a:spLocks noGrp="1" noChangeArrowheads="1"/>
          </p:cNvSpPr>
          <p:nvPr>
            <p:ph idx="1"/>
          </p:nvPr>
        </p:nvSpPr>
        <p:spPr>
          <a:xfrm>
            <a:off x="609600" y="1600200"/>
            <a:ext cx="8229600" cy="4530725"/>
          </a:xfrm>
        </p:spPr>
        <p:txBody>
          <a:bodyPr/>
          <a:lstStyle/>
          <a:p>
            <a:pPr eaLnBrk="1" hangingPunct="1">
              <a:lnSpc>
                <a:spcPct val="90000"/>
              </a:lnSpc>
            </a:pPr>
            <a:r>
              <a:rPr lang="en-US" altLang="en-US">
                <a:ea typeface="ＭＳ Ｐゴシック" panose="020B0600070205080204" pitchFamily="34" charset="-128"/>
              </a:rPr>
              <a:t>Cost advantages for IDEP students (2025-26)</a:t>
            </a:r>
          </a:p>
          <a:p>
            <a:pPr lvl="1" eaLnBrk="1" hangingPunct="1">
              <a:lnSpc>
                <a:spcPct val="90000"/>
              </a:lnSpc>
            </a:pPr>
            <a:r>
              <a:rPr lang="en-US" altLang="en-US">
                <a:ea typeface="ＭＳ Ｐゴシック" panose="020B0600070205080204" pitchFamily="34" charset="-128"/>
              </a:rPr>
              <a:t>1</a:t>
            </a:r>
            <a:r>
              <a:rPr lang="en-US" altLang="en-US" baseline="30000">
                <a:ea typeface="ＭＳ Ｐゴシック" panose="020B0600070205080204" pitchFamily="34" charset="-128"/>
              </a:rPr>
              <a:t>st</a:t>
            </a:r>
            <a:r>
              <a:rPr lang="en-US" altLang="en-US">
                <a:ea typeface="ＭＳ Ｐゴシック" panose="020B0600070205080204" pitchFamily="34" charset="-128"/>
              </a:rPr>
              <a:t> year = $35,470</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2</a:t>
            </a:r>
            <a:r>
              <a:rPr lang="en-US" altLang="en-US" baseline="30000">
                <a:ea typeface="ＭＳ Ｐゴシック" panose="020B0600070205080204" pitchFamily="34" charset="-128"/>
              </a:rPr>
              <a:t>nd</a:t>
            </a:r>
            <a:r>
              <a:rPr lang="en-US" altLang="en-US">
                <a:ea typeface="ＭＳ Ｐゴシック" panose="020B0600070205080204" pitchFamily="34" charset="-128"/>
              </a:rPr>
              <a:t> – 4</a:t>
            </a:r>
            <a:r>
              <a:rPr lang="en-US" altLang="en-US" baseline="30000">
                <a:ea typeface="ＭＳ Ｐゴシック" panose="020B0600070205080204" pitchFamily="34" charset="-128"/>
              </a:rPr>
              <a:t>th</a:t>
            </a:r>
            <a:r>
              <a:rPr lang="en-US" altLang="en-US">
                <a:ea typeface="ＭＳ Ｐゴシック" panose="020B0600070205080204" pitchFamily="34" charset="-128"/>
              </a:rPr>
              <a:t> Years = $35,470 + Tuition Increases (3-6% Average)</a:t>
            </a:r>
          </a:p>
          <a:p>
            <a:pPr lvl="2" eaLnBrk="1" hangingPunct="1">
              <a:lnSpc>
                <a:spcPct val="90000"/>
              </a:lnSpc>
            </a:pPr>
            <a:r>
              <a:rPr lang="en-US" altLang="en-US">
                <a:ea typeface="ＭＳ Ｐゴシック" panose="020B0600070205080204" pitchFamily="34" charset="-128"/>
              </a:rPr>
              <a:t>Books, Instruments, and Living Costs are additional</a:t>
            </a:r>
          </a:p>
          <a:p>
            <a:pPr lvl="1" eaLnBrk="1" hangingPunct="1">
              <a:lnSpc>
                <a:spcPct val="90000"/>
              </a:lnSpc>
            </a:pPr>
            <a:r>
              <a:rPr lang="en-US" altLang="en-US">
                <a:ea typeface="ＭＳ Ｐゴシック" panose="020B0600070205080204" pitchFamily="34" charset="-128"/>
              </a:rPr>
              <a:t>Non-IDEP Creighton Tuition = $76,932</a:t>
            </a:r>
          </a:p>
          <a:p>
            <a:pPr lvl="1" eaLnBrk="1" hangingPunct="1">
              <a:lnSpc>
                <a:spcPct val="90000"/>
              </a:lnSpc>
            </a:pPr>
            <a:r>
              <a:rPr lang="en-US" altLang="en-US">
                <a:ea typeface="ＭＳ Ｐゴシック" panose="020B0600070205080204" pitchFamily="34" charset="-128"/>
              </a:rPr>
              <a:t>54% savings by being an IDEP student over 4 years</a:t>
            </a:r>
          </a:p>
          <a:p>
            <a:pPr eaLnBrk="1" hangingPunct="1">
              <a:buFont typeface="Wingdings" pitchFamily="2" charset="2"/>
              <a:buNone/>
            </a:pPr>
            <a:r>
              <a:rPr lang="en-US" altLang="en-US">
                <a:ea typeface="ＭＳ Ｐゴシック" panose="020B0600070205080204" pitchFamily="34" charset="-128"/>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F4E3-D390-3D35-C058-18B9F32416D5}"/>
            </a:ext>
          </a:extLst>
        </p:cNvPr>
        <p:cNvGrpSpPr/>
        <p:nvPr/>
      </p:nvGrpSpPr>
      <p:grpSpPr>
        <a:xfrm>
          <a:off x="0" y="0"/>
          <a:ext cx="0" cy="0"/>
          <a:chOff x="0" y="0"/>
          <a:chExt cx="0" cy="0"/>
        </a:xfrm>
      </p:grpSpPr>
      <p:sp>
        <p:nvSpPr>
          <p:cNvPr id="59393" name="Title 1">
            <a:extLst>
              <a:ext uri="{FF2B5EF4-FFF2-40B4-BE49-F238E27FC236}">
                <a16:creationId xmlns:a16="http://schemas.microsoft.com/office/drawing/2014/main" id="{8E0ED7A7-3886-6186-7B3B-03B04063CD4A}"/>
              </a:ext>
            </a:extLst>
          </p:cNvPr>
          <p:cNvSpPr>
            <a:spLocks noGrp="1" noChangeArrowheads="1"/>
          </p:cNvSpPr>
          <p:nvPr>
            <p:ph type="title"/>
          </p:nvPr>
        </p:nvSpPr>
        <p:spPr/>
        <p:txBody>
          <a:bodyPr/>
          <a:lstStyle/>
          <a:p>
            <a:pPr algn="ctr" eaLnBrk="1" hangingPunct="1"/>
            <a:r>
              <a:rPr lang="en-US" altLang="en-US">
                <a:ea typeface="ＭＳ Ｐゴシック" panose="020B0600070205080204" pitchFamily="34" charset="-128"/>
              </a:rPr>
              <a:t>Idaho Dental Education Program</a:t>
            </a:r>
          </a:p>
        </p:txBody>
      </p:sp>
      <p:sp>
        <p:nvSpPr>
          <p:cNvPr id="59394" name="Content Placeholder 2">
            <a:extLst>
              <a:ext uri="{FF2B5EF4-FFF2-40B4-BE49-F238E27FC236}">
                <a16:creationId xmlns:a16="http://schemas.microsoft.com/office/drawing/2014/main" id="{FEB2C95C-0134-BF12-4F36-CAA09E3E7E62}"/>
              </a:ext>
            </a:extLst>
          </p:cNvPr>
          <p:cNvSpPr>
            <a:spLocks noGrp="1" noChangeArrowheads="1"/>
          </p:cNvSpPr>
          <p:nvPr>
            <p:ph idx="1"/>
          </p:nvPr>
        </p:nvSpPr>
        <p:spPr>
          <a:xfrm>
            <a:off x="609600" y="1600200"/>
            <a:ext cx="8229600" cy="4530725"/>
          </a:xfrm>
        </p:spPr>
        <p:txBody>
          <a:bodyPr/>
          <a:lstStyle/>
          <a:p>
            <a:pPr eaLnBrk="1" hangingPunct="1">
              <a:lnSpc>
                <a:spcPct val="90000"/>
              </a:lnSpc>
            </a:pPr>
            <a:r>
              <a:rPr lang="en-US" altLang="en-US" dirty="0">
                <a:ea typeface="ＭＳ Ｐゴシック" panose="020B0600070205080204" pitchFamily="34" charset="-128"/>
              </a:rPr>
              <a:t>Cost advantages for IDEP students (2026-27)</a:t>
            </a:r>
          </a:p>
          <a:p>
            <a:pPr lvl="1" eaLnBrk="1" hangingPunct="1">
              <a:lnSpc>
                <a:spcPct val="90000"/>
              </a:lnSpc>
            </a:pPr>
            <a:r>
              <a:rPr lang="en-US" altLang="en-US" dirty="0">
                <a:ea typeface="ＭＳ Ｐゴシック" panose="020B0600070205080204" pitchFamily="34" charset="-128"/>
              </a:rPr>
              <a:t>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 year = $36,366</a:t>
            </a:r>
          </a:p>
          <a:p>
            <a:pPr lvl="1" eaLnBrk="1" hangingPunct="1">
              <a:lnSpc>
                <a:spcPct val="90000"/>
              </a:lnSpc>
            </a:pPr>
            <a:r>
              <a:rPr lang="en-US" altLang="en-US" dirty="0">
                <a:ea typeface="ＭＳ Ｐゴシック" panose="020B0600070205080204" pitchFamily="34" charset="-128"/>
              </a:rPr>
              <a:t>Books, Instruments and Living Costs are additional</a:t>
            </a:r>
          </a:p>
          <a:p>
            <a:pPr lvl="1" eaLnBrk="1" hangingPunct="1">
              <a:lnSpc>
                <a:spcPct val="90000"/>
              </a:lnSpc>
            </a:pPr>
            <a:r>
              <a:rPr lang="en-US" altLang="en-US" dirty="0">
                <a:ea typeface="ＭＳ Ｐゴシック" panose="020B0600070205080204" pitchFamily="34" charset="-128"/>
              </a:rPr>
              <a:t>2</a:t>
            </a:r>
            <a:r>
              <a:rPr lang="en-US" altLang="en-US" baseline="30000" dirty="0">
                <a:ea typeface="ＭＳ Ｐゴシック" panose="020B0600070205080204" pitchFamily="34" charset="-128"/>
              </a:rPr>
              <a:t>nd</a:t>
            </a:r>
            <a:r>
              <a:rPr lang="en-US" altLang="en-US" dirty="0">
                <a:ea typeface="ＭＳ Ｐゴシック" panose="020B0600070205080204" pitchFamily="34" charset="-128"/>
              </a:rPr>
              <a:t> –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Years = $36,366 + Tuition Increases (3-6% Average)</a:t>
            </a:r>
          </a:p>
          <a:p>
            <a:pPr lvl="2" eaLnBrk="1" hangingPunct="1">
              <a:lnSpc>
                <a:spcPct val="90000"/>
              </a:lnSpc>
            </a:pPr>
            <a:r>
              <a:rPr lang="en-US" altLang="en-US" dirty="0">
                <a:ea typeface="ＭＳ Ｐゴシック" panose="020B0600070205080204" pitchFamily="34" charset="-128"/>
              </a:rPr>
              <a:t>Books, Instruments, and Living Costs are additional</a:t>
            </a:r>
          </a:p>
          <a:p>
            <a:pPr lvl="1" eaLnBrk="1" hangingPunct="1">
              <a:lnSpc>
                <a:spcPct val="90000"/>
              </a:lnSpc>
            </a:pPr>
            <a:r>
              <a:rPr lang="en-US" altLang="en-US" dirty="0">
                <a:ea typeface="ＭＳ Ｐゴシック" panose="020B0600070205080204" pitchFamily="34" charset="-128"/>
              </a:rPr>
              <a:t>Non-IDEP Creighton Tuition = $78,858</a:t>
            </a:r>
          </a:p>
          <a:p>
            <a:pPr lvl="1" eaLnBrk="1" hangingPunct="1">
              <a:lnSpc>
                <a:spcPct val="90000"/>
              </a:lnSpc>
            </a:pPr>
            <a:r>
              <a:rPr lang="en-US" altLang="en-US" dirty="0">
                <a:ea typeface="ＭＳ Ｐゴシック" panose="020B0600070205080204" pitchFamily="34" charset="-128"/>
              </a:rPr>
              <a:t>54% savings by being an IDEP student over 4 years</a:t>
            </a:r>
          </a:p>
          <a:p>
            <a:pPr eaLnBrk="1" hangingPunct="1">
              <a:buFont typeface="Wingdings" pitchFamily="2" charset="2"/>
              <a:buNone/>
            </a:pPr>
            <a:r>
              <a:rPr lang="en-US" altLang="en-US" dirty="0">
                <a:ea typeface="ＭＳ Ｐゴシック" panose="020B0600070205080204" pitchFamily="34" charset="-128"/>
              </a:rPr>
              <a:t> </a:t>
            </a:r>
          </a:p>
        </p:txBody>
      </p:sp>
    </p:spTree>
    <p:extLst>
      <p:ext uri="{BB962C8B-B14F-4D97-AF65-F5344CB8AC3E}">
        <p14:creationId xmlns:p14="http://schemas.microsoft.com/office/powerpoint/2010/main" val="2450273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8F51D79-39A9-792E-469C-A25BE13D91A0}"/>
              </a:ext>
            </a:extLst>
          </p:cNvPr>
          <p:cNvSpPr>
            <a:spLocks noGrp="1" noChangeArrowheads="1"/>
          </p:cNvSpPr>
          <p:nvPr>
            <p:ph type="title"/>
          </p:nvPr>
        </p:nvSpPr>
        <p:spPr>
          <a:xfrm>
            <a:off x="381000" y="0"/>
            <a:ext cx="8763000" cy="762000"/>
          </a:xfrm>
        </p:spPr>
        <p:txBody>
          <a:bodyPr/>
          <a:lstStyle/>
          <a:p>
            <a:pPr algn="ctr"/>
            <a:r>
              <a:rPr lang="en-US" altLang="en-US" sz="3200">
                <a:ea typeface="ＭＳ Ｐゴシック" panose="020B0600070205080204" pitchFamily="34" charset="-128"/>
              </a:rPr>
              <a:t>DEBT UPON GRADUATION</a:t>
            </a:r>
            <a:br>
              <a:rPr lang="en-US" altLang="en-US">
                <a:ea typeface="ＭＳ Ｐゴシック" panose="020B0600070205080204" pitchFamily="34" charset="-128"/>
              </a:rPr>
            </a:br>
            <a:r>
              <a:rPr lang="en-US" altLang="en-US" sz="1800">
                <a:ea typeface="ＭＳ Ｐゴシック" panose="020B0600070205080204" pitchFamily="34" charset="-128"/>
              </a:rPr>
              <a:t>Sources: </a:t>
            </a:r>
            <a:r>
              <a:rPr lang="en-US" altLang="en-US" sz="1800" i="1">
                <a:ea typeface="ＭＳ Ｐゴシック" panose="020B0600070205080204" pitchFamily="34" charset="-128"/>
              </a:rPr>
              <a:t> ADEA Survey of Dental Graduates </a:t>
            </a:r>
            <a:r>
              <a:rPr lang="en-US" altLang="en-US" sz="1800">
                <a:ea typeface="ＭＳ Ｐゴシック" panose="020B0600070205080204" pitchFamily="34" charset="-128"/>
              </a:rPr>
              <a:t>and Creighton University Financial Aid Office</a:t>
            </a:r>
            <a:endParaRPr lang="en-US" altLang="en-US" sz="1400">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BFBDBB38-A896-1700-C9CE-9B43DD12BF25}"/>
              </a:ext>
            </a:extLst>
          </p:cNvPr>
          <p:cNvGraphicFramePr>
            <a:graphicFrameLocks noGrp="1"/>
          </p:cNvGraphicFramePr>
          <p:nvPr>
            <p:ph idx="1"/>
            <p:extLst>
              <p:ext uri="{D42A27DB-BD31-4B8C-83A1-F6EECF244321}">
                <p14:modId xmlns:p14="http://schemas.microsoft.com/office/powerpoint/2010/main" val="108743470"/>
              </p:ext>
            </p:extLst>
          </p:nvPr>
        </p:nvGraphicFramePr>
        <p:xfrm>
          <a:off x="152400" y="914400"/>
          <a:ext cx="8763000" cy="4846637"/>
        </p:xfrm>
        <a:graphic>
          <a:graphicData uri="http://schemas.openxmlformats.org/drawingml/2006/table">
            <a:tbl>
              <a:tblPr firstRow="1" bandRow="1">
                <a:tableStyleId>{93296810-A885-4BE3-A3E7-6D5BEEA58F35}</a:tableStyleId>
              </a:tblPr>
              <a:tblGrid>
                <a:gridCol w="2190750">
                  <a:extLst>
                    <a:ext uri="{9D8B030D-6E8A-4147-A177-3AD203B41FA5}">
                      <a16:colId xmlns:a16="http://schemas.microsoft.com/office/drawing/2014/main" val="20000"/>
                    </a:ext>
                  </a:extLst>
                </a:gridCol>
                <a:gridCol w="2190750">
                  <a:extLst>
                    <a:ext uri="{9D8B030D-6E8A-4147-A177-3AD203B41FA5}">
                      <a16:colId xmlns:a16="http://schemas.microsoft.com/office/drawing/2014/main" val="20001"/>
                    </a:ext>
                  </a:extLst>
                </a:gridCol>
                <a:gridCol w="219075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365797">
                <a:tc>
                  <a:txBody>
                    <a:bodyPr/>
                    <a:lstStyle/>
                    <a:p>
                      <a:pPr algn="ctr"/>
                      <a:r>
                        <a:rPr lang="en-US" sz="1800" dirty="0"/>
                        <a:t>YEAR</a:t>
                      </a:r>
                    </a:p>
                  </a:txBody>
                  <a:tcPr marT="45737" marB="45737"/>
                </a:tc>
                <a:tc>
                  <a:txBody>
                    <a:bodyPr/>
                    <a:lstStyle/>
                    <a:p>
                      <a:pPr algn="ctr"/>
                      <a:r>
                        <a:rPr lang="en-US" sz="1800" dirty="0"/>
                        <a:t>NATIONAL AVG</a:t>
                      </a:r>
                    </a:p>
                  </a:txBody>
                  <a:tcPr marT="45737" marB="45737"/>
                </a:tc>
                <a:tc>
                  <a:txBody>
                    <a:bodyPr/>
                    <a:lstStyle/>
                    <a:p>
                      <a:pPr algn="ctr"/>
                      <a:r>
                        <a:rPr lang="en-US" sz="1800" dirty="0"/>
                        <a:t>CREIGHTON AVG</a:t>
                      </a:r>
                    </a:p>
                  </a:txBody>
                  <a:tcPr marT="45737" marB="45737"/>
                </a:tc>
                <a:tc>
                  <a:txBody>
                    <a:bodyPr/>
                    <a:lstStyle/>
                    <a:p>
                      <a:pPr algn="ctr"/>
                      <a:r>
                        <a:rPr lang="en-US" sz="1800" dirty="0"/>
                        <a:t>IDEP AVG</a:t>
                      </a:r>
                    </a:p>
                  </a:txBody>
                  <a:tcPr marT="45737" marB="45737"/>
                </a:tc>
                <a:extLst>
                  <a:ext uri="{0D108BD9-81ED-4DB2-BD59-A6C34878D82A}">
                    <a16:rowId xmlns:a16="http://schemas.microsoft.com/office/drawing/2014/main" val="10000"/>
                  </a:ext>
                </a:extLst>
              </a:tr>
              <a:tr h="640120">
                <a:tc>
                  <a:txBody>
                    <a:bodyPr/>
                    <a:lstStyle/>
                    <a:p>
                      <a:pPr algn="ctr"/>
                      <a:r>
                        <a:rPr lang="en-US" sz="1800" dirty="0"/>
                        <a:t>2009</a:t>
                      </a:r>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$230,478</a:t>
                      </a:r>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$201,425</a:t>
                      </a:r>
                    </a:p>
                    <a:p>
                      <a:pPr algn="ctr"/>
                      <a:endParaRPr lang="en-US" sz="1800" dirty="0"/>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$153,707</a:t>
                      </a:r>
                    </a:p>
                    <a:p>
                      <a:pPr algn="ctr"/>
                      <a:endParaRPr lang="en-US" sz="1800" dirty="0"/>
                    </a:p>
                  </a:txBody>
                  <a:tcPr marT="45737" marB="45737"/>
                </a:tc>
                <a:extLst>
                  <a:ext uri="{0D108BD9-81ED-4DB2-BD59-A6C34878D82A}">
                    <a16:rowId xmlns:a16="http://schemas.microsoft.com/office/drawing/2014/main" val="10001"/>
                  </a:ext>
                </a:extLst>
              </a:tr>
              <a:tr h="640120">
                <a:tc>
                  <a:txBody>
                    <a:bodyPr/>
                    <a:lstStyle/>
                    <a:p>
                      <a:pPr algn="ctr"/>
                      <a:r>
                        <a:rPr lang="en-US" sz="1800" dirty="0"/>
                        <a:t>2012</a:t>
                      </a:r>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$263,382</a:t>
                      </a:r>
                    </a:p>
                    <a:p>
                      <a:pPr algn="ctr"/>
                      <a:endParaRPr lang="en-US" sz="1800" i="0" dirty="0"/>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$208,744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T="45737" marB="4573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$186,413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T="45737" marB="45737"/>
                </a:tc>
                <a:extLst>
                  <a:ext uri="{0D108BD9-81ED-4DB2-BD59-A6C34878D82A}">
                    <a16:rowId xmlns:a16="http://schemas.microsoft.com/office/drawing/2014/main" val="10002"/>
                  </a:ext>
                </a:extLst>
              </a:tr>
              <a:tr h="640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2021</a:t>
                      </a:r>
                    </a:p>
                  </a:txBody>
                  <a:tcPr marT="45737" marB="45737"/>
                </a:tc>
                <a:tc>
                  <a:txBody>
                    <a:bodyPr/>
                    <a:lstStyle/>
                    <a:p>
                      <a:pPr algn="ctr"/>
                      <a:r>
                        <a:rPr lang="en-US" sz="1800" dirty="0"/>
                        <a:t>$354,901</a:t>
                      </a:r>
                    </a:p>
                  </a:txBody>
                  <a:tcPr marT="45737" marB="457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$266,404</a:t>
                      </a:r>
                    </a:p>
                  </a:txBody>
                  <a:tcPr marT="45737" marB="457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$221,563</a:t>
                      </a:r>
                    </a:p>
                  </a:txBody>
                  <a:tcPr marT="45737" marB="45737"/>
                </a:tc>
                <a:extLst>
                  <a:ext uri="{0D108BD9-81ED-4DB2-BD59-A6C34878D82A}">
                    <a16:rowId xmlns:a16="http://schemas.microsoft.com/office/drawing/2014/main" val="10003"/>
                  </a:ext>
                </a:extLst>
              </a:tr>
              <a:tr h="640120">
                <a:tc>
                  <a:txBody>
                    <a:bodyPr/>
                    <a:lstStyle/>
                    <a:p>
                      <a:pPr algn="ctr"/>
                      <a:r>
                        <a:rPr lang="en-US" sz="1800" dirty="0"/>
                        <a:t>2023</a:t>
                      </a:r>
                    </a:p>
                  </a:txBody>
                  <a:tcPr marT="45737" marB="45737"/>
                </a:tc>
                <a:tc>
                  <a:txBody>
                    <a:bodyPr/>
                    <a:lstStyle/>
                    <a:p>
                      <a:pPr algn="ctr"/>
                      <a:r>
                        <a:rPr lang="en-US" sz="1800" dirty="0"/>
                        <a:t>$423,750</a:t>
                      </a:r>
                    </a:p>
                  </a:txBody>
                  <a:tcPr marT="45737" marB="457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$339,349</a:t>
                      </a:r>
                    </a:p>
                  </a:txBody>
                  <a:tcPr marT="45737" marB="457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$245,085</a:t>
                      </a:r>
                    </a:p>
                  </a:txBody>
                  <a:tcPr marT="45737" marB="45737"/>
                </a:tc>
                <a:extLst>
                  <a:ext uri="{0D108BD9-81ED-4DB2-BD59-A6C34878D82A}">
                    <a16:rowId xmlns:a16="http://schemas.microsoft.com/office/drawing/2014/main" val="10004"/>
                  </a:ext>
                </a:extLst>
              </a:tr>
              <a:tr h="640120">
                <a:tc>
                  <a:txBody>
                    <a:bodyPr/>
                    <a:lstStyle/>
                    <a:p>
                      <a:pPr algn="ctr"/>
                      <a:r>
                        <a:rPr lang="en-US" sz="1800" dirty="0"/>
                        <a:t>2024</a:t>
                      </a:r>
                    </a:p>
                  </a:txBody>
                  <a:tcPr marT="45737" marB="45737"/>
                </a:tc>
                <a:tc>
                  <a:txBody>
                    <a:bodyPr/>
                    <a:lstStyle/>
                    <a:p>
                      <a:pPr algn="ctr"/>
                      <a:r>
                        <a:rPr lang="en-US" sz="1800" dirty="0"/>
                        <a:t>$432,865</a:t>
                      </a:r>
                    </a:p>
                  </a:txBody>
                  <a:tcPr marT="45737" marB="45737"/>
                </a:tc>
                <a:tc>
                  <a:txBody>
                    <a:bodyPr/>
                    <a:lstStyle/>
                    <a:p>
                      <a:pPr algn="ctr"/>
                      <a:r>
                        <a:rPr lang="en-US" sz="1800" dirty="0"/>
                        <a:t>$345,181</a:t>
                      </a:r>
                    </a:p>
                  </a:txBody>
                  <a:tcPr marT="45737" marB="45737"/>
                </a:tc>
                <a:tc>
                  <a:txBody>
                    <a:bodyPr/>
                    <a:lstStyle/>
                    <a:p>
                      <a:pPr algn="ctr"/>
                      <a:r>
                        <a:rPr lang="en-US" sz="1800" dirty="0"/>
                        <a:t>$225,355</a:t>
                      </a:r>
                    </a:p>
                  </a:txBody>
                  <a:tcPr marT="45737" marB="45737"/>
                </a:tc>
                <a:extLst>
                  <a:ext uri="{0D108BD9-81ED-4DB2-BD59-A6C34878D82A}">
                    <a16:rowId xmlns:a16="http://schemas.microsoft.com/office/drawing/2014/main" val="10005"/>
                  </a:ext>
                </a:extLst>
              </a:tr>
              <a:tr h="640120">
                <a:tc>
                  <a:txBody>
                    <a:bodyPr/>
                    <a:lstStyle/>
                    <a:p>
                      <a:pPr algn="ctr"/>
                      <a:r>
                        <a:rPr lang="en-US" sz="1800" dirty="0"/>
                        <a:t>2025</a:t>
                      </a:r>
                    </a:p>
                  </a:txBody>
                  <a:tcPr marT="45737" marB="45737"/>
                </a:tc>
                <a:tc>
                  <a:txBody>
                    <a:bodyPr/>
                    <a:lstStyle/>
                    <a:p>
                      <a:pPr algn="ctr"/>
                      <a:r>
                        <a:rPr lang="en-US" sz="1800"/>
                        <a:t>$471,629</a:t>
                      </a:r>
                      <a:endParaRPr lang="en-US" sz="1800" dirty="0"/>
                    </a:p>
                  </a:txBody>
                  <a:tcPr marT="45737" marB="45737"/>
                </a:tc>
                <a:tc>
                  <a:txBody>
                    <a:bodyPr/>
                    <a:lstStyle/>
                    <a:p>
                      <a:pPr algn="ctr"/>
                      <a:r>
                        <a:rPr lang="en-US" sz="1800" dirty="0"/>
                        <a:t>$391,452</a:t>
                      </a:r>
                    </a:p>
                  </a:txBody>
                  <a:tcPr marT="45737" marB="45737"/>
                </a:tc>
                <a:tc>
                  <a:txBody>
                    <a:bodyPr/>
                    <a:lstStyle/>
                    <a:p>
                      <a:pPr algn="ctr"/>
                      <a:r>
                        <a:rPr lang="en-US" sz="1800" dirty="0"/>
                        <a:t>$247,250</a:t>
                      </a:r>
                    </a:p>
                  </a:txBody>
                  <a:tcPr marT="45737" marB="45737"/>
                </a:tc>
                <a:extLst>
                  <a:ext uri="{0D108BD9-81ED-4DB2-BD59-A6C34878D82A}">
                    <a16:rowId xmlns:a16="http://schemas.microsoft.com/office/drawing/2014/main" val="10006"/>
                  </a:ext>
                </a:extLst>
              </a:tr>
              <a:tr h="640120">
                <a:tc>
                  <a:txBody>
                    <a:bodyPr/>
                    <a:lstStyle/>
                    <a:p>
                      <a:pPr algn="ctr"/>
                      <a:r>
                        <a:rPr lang="en-US" sz="1800" dirty="0"/>
                        <a:t>2026</a:t>
                      </a:r>
                    </a:p>
                  </a:txBody>
                  <a:tcPr marT="45737" marB="45737"/>
                </a:tc>
                <a:tc>
                  <a:txBody>
                    <a:bodyPr/>
                    <a:lstStyle/>
                    <a:p>
                      <a:pPr algn="ctr"/>
                      <a:endParaRPr lang="en-US" sz="1800" dirty="0"/>
                    </a:p>
                  </a:txBody>
                  <a:tcPr marT="45737" marB="45737"/>
                </a:tc>
                <a:tc>
                  <a:txBody>
                    <a:bodyPr/>
                    <a:lstStyle/>
                    <a:p>
                      <a:pPr algn="ctr"/>
                      <a:endParaRPr lang="en-US" sz="1800" dirty="0"/>
                    </a:p>
                  </a:txBody>
                  <a:tcPr marT="45737" marB="45737"/>
                </a:tc>
                <a:tc>
                  <a:txBody>
                    <a:bodyPr/>
                    <a:lstStyle/>
                    <a:p>
                      <a:pPr algn="ctr"/>
                      <a:endParaRPr lang="en-US" sz="1800" dirty="0"/>
                    </a:p>
                  </a:txBody>
                  <a:tcPr marT="45737" marB="45737"/>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60EEE597-B6FC-95F6-E595-E983DABDA350}"/>
              </a:ext>
            </a:extLst>
          </p:cNvPr>
          <p:cNvSpPr/>
          <p:nvPr/>
        </p:nvSpPr>
        <p:spPr>
          <a:xfrm>
            <a:off x="304800" y="5867400"/>
            <a:ext cx="8534400" cy="584775"/>
          </a:xfrm>
          <a:prstGeom prst="rect">
            <a:avLst/>
          </a:prstGeom>
        </p:spPr>
        <p:txBody>
          <a:bodyPr>
            <a:spAutoFit/>
          </a:bodyPr>
          <a:lstStyle/>
          <a:p>
            <a:pPr lvl="1" eaLnBrk="1" hangingPunct="1">
              <a:defRPr/>
            </a:pPr>
            <a:r>
              <a:rPr lang="en-US" u="sng" dirty="0">
                <a:latin typeface="+mn-lt"/>
                <a:ea typeface="ＭＳ Ｐゴシック" charset="0"/>
                <a:cs typeface="ＭＳ Ｐゴシック" charset="0"/>
              </a:rPr>
              <a:t>2026 Nationally</a:t>
            </a:r>
            <a:r>
              <a:rPr lang="en-US" dirty="0">
                <a:latin typeface="+mn-lt"/>
                <a:ea typeface="ＭＳ Ｐゴシック" charset="0"/>
                <a:cs typeface="ＭＳ Ｐゴシック" charset="0"/>
              </a:rPr>
              <a:t>: </a:t>
            </a:r>
          </a:p>
          <a:p>
            <a:pPr lvl="1" eaLnBrk="1" hangingPunct="1">
              <a:defRPr/>
            </a:pPr>
            <a:r>
              <a:rPr lang="en-US" sz="1400" dirty="0">
                <a:latin typeface="+mn-lt"/>
                <a:ea typeface="ＭＳ Ｐゴシック" charset="0"/>
                <a:cs typeface="ＭＳ Ｐゴシック" charset="0"/>
              </a:rPr>
              <a:t>(Source: ADEA Snapshot of Dental Education 2018-19)</a:t>
            </a:r>
            <a:endParaRPr lang="en-US" sz="2000" dirty="0">
              <a:latin typeface="+mn-lt"/>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A4E3D54A-40A9-5FFA-D2AA-2041BD36BC51}"/>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Proven Track Record: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0CAB0012-C32E-8715-3D38-AFCE2F3B8011}"/>
              </a:ext>
            </a:extLst>
          </p:cNvPr>
          <p:cNvSpPr>
            <a:spLocks noGrp="1" noChangeArrowheads="1"/>
          </p:cNvSpPr>
          <p:nvPr>
            <p:ph type="title"/>
          </p:nvPr>
        </p:nvSpPr>
        <p:spPr>
          <a:xfrm>
            <a:off x="914400" y="76200"/>
            <a:ext cx="7772400" cy="1344613"/>
          </a:xfrm>
        </p:spPr>
        <p:txBody>
          <a:bodyPr/>
          <a:lstStyle/>
          <a:p>
            <a:pPr algn="ctr"/>
            <a:r>
              <a:rPr lang="en-US" altLang="en-US" sz="3200" b="1">
                <a:ea typeface="ＭＳ Ｐゴシック" panose="020B0600070205080204" pitchFamily="34" charset="-128"/>
              </a:rPr>
              <a:t>WREB: Creighton vs National Pass Rate</a:t>
            </a:r>
            <a:br>
              <a:rPr lang="en-US" altLang="en-US">
                <a:ea typeface="ＭＳ Ｐゴシック" panose="020B0600070205080204" pitchFamily="34" charset="-128"/>
              </a:rPr>
            </a:br>
            <a:r>
              <a:rPr lang="en-US" altLang="en-US" sz="2400">
                <a:ea typeface="ＭＳ Ｐゴシック" panose="020B0600070205080204" pitchFamily="34" charset="-128"/>
              </a:rPr>
              <a:t>WREB = Western Regional Examining Board</a:t>
            </a:r>
            <a:br>
              <a:rPr lang="en-US" altLang="en-US" sz="2400">
                <a:ea typeface="ＭＳ Ｐゴシック" panose="020B0600070205080204" pitchFamily="34" charset="-128"/>
              </a:rPr>
            </a:br>
            <a:r>
              <a:rPr lang="en-US" altLang="en-US" sz="2400">
                <a:ea typeface="ＭＳ Ｐゴシック" panose="020B0600070205080204" pitchFamily="34" charset="-128"/>
              </a:rPr>
              <a:t>(Patient Based Clinical Board Examination) </a:t>
            </a:r>
            <a:endParaRPr lang="en-US" altLang="en-US">
              <a:ea typeface="ＭＳ Ｐゴシック" panose="020B0600070205080204" pitchFamily="34" charset="-128"/>
            </a:endParaRPr>
          </a:p>
        </p:txBody>
      </p:sp>
      <p:graphicFrame>
        <p:nvGraphicFramePr>
          <p:cNvPr id="5" name="Content Placeholder 4">
            <a:extLst>
              <a:ext uri="{FF2B5EF4-FFF2-40B4-BE49-F238E27FC236}">
                <a16:creationId xmlns:a16="http://schemas.microsoft.com/office/drawing/2014/main" id="{4E6C3363-BF13-6359-2380-014D56343E87}"/>
              </a:ext>
            </a:extLst>
          </p:cNvPr>
          <p:cNvGraphicFramePr>
            <a:graphicFrameLocks noGrp="1"/>
          </p:cNvGraphicFramePr>
          <p:nvPr>
            <p:ph idx="1"/>
            <p:extLst>
              <p:ext uri="{D42A27DB-BD31-4B8C-83A1-F6EECF244321}">
                <p14:modId xmlns:p14="http://schemas.microsoft.com/office/powerpoint/2010/main" val="421323463"/>
              </p:ext>
            </p:extLst>
          </p:nvPr>
        </p:nvGraphicFramePr>
        <p:xfrm>
          <a:off x="914400" y="1600200"/>
          <a:ext cx="7772400" cy="4532315"/>
        </p:xfrm>
        <a:graphic>
          <a:graphicData uri="http://schemas.openxmlformats.org/drawingml/2006/table">
            <a:tbl>
              <a:tblPr firstRow="1" bandRow="1">
                <a:tableStyleId>{B301B821-A1FF-4177-AEE7-76D212191A09}</a:tableStyleId>
              </a:tblPr>
              <a:tblGrid>
                <a:gridCol w="2133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640194">
                <a:tc>
                  <a:txBody>
                    <a:bodyPr/>
                    <a:lstStyle/>
                    <a:p>
                      <a:pPr algn="ctr"/>
                      <a:r>
                        <a:rPr lang="en-US" sz="1800" b="1" dirty="0">
                          <a:solidFill>
                            <a:schemeClr val="tx1"/>
                          </a:solidFill>
                        </a:rPr>
                        <a:t>Graduating Class</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rPr>
                        <a:t>Creighton </a:t>
                      </a:r>
                      <a:r>
                        <a:rPr lang="en-US" sz="1800" b="1" dirty="0">
                          <a:solidFill>
                            <a:srgbClr val="FFFF00"/>
                          </a:solidFill>
                        </a:rPr>
                        <a:t>First Time </a:t>
                      </a:r>
                      <a:r>
                        <a:rPr lang="en-US" sz="1800" b="1" dirty="0">
                          <a:solidFill>
                            <a:schemeClr val="tx1"/>
                          </a:solidFill>
                        </a:rPr>
                        <a:t>Pass Rate</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rPr>
                        <a:t>National </a:t>
                      </a:r>
                      <a:r>
                        <a:rPr lang="en-US" sz="1800" b="1" dirty="0">
                          <a:solidFill>
                            <a:srgbClr val="FFFF00"/>
                          </a:solidFill>
                        </a:rPr>
                        <a:t>First Time </a:t>
                      </a:r>
                    </a:p>
                    <a:p>
                      <a:pPr algn="ctr"/>
                      <a:r>
                        <a:rPr lang="en-US" sz="1800" b="1" dirty="0">
                          <a:solidFill>
                            <a:schemeClr val="tx1"/>
                          </a:solidFill>
                        </a:rPr>
                        <a:t>Pass Rate</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1984">
                <a:tc>
                  <a:txBody>
                    <a:bodyPr/>
                    <a:lstStyle/>
                    <a:p>
                      <a:pPr algn="ctr"/>
                      <a:r>
                        <a:rPr lang="en-US" sz="1800" dirty="0"/>
                        <a:t>14</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94.6%</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81.6%</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1984">
                <a:tc>
                  <a:txBody>
                    <a:bodyPr/>
                    <a:lstStyle/>
                    <a:p>
                      <a:pPr algn="ctr"/>
                      <a:r>
                        <a:rPr lang="en-US" sz="1800" dirty="0"/>
                        <a:t>18</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93.5%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86.3%</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1984">
                <a:tc>
                  <a:txBody>
                    <a:bodyPr/>
                    <a:lstStyle/>
                    <a:p>
                      <a:pPr algn="ctr"/>
                      <a:r>
                        <a:rPr lang="en-US" sz="1800" dirty="0"/>
                        <a:t>23</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1984">
                <a:tc>
                  <a:txBody>
                    <a:bodyPr/>
                    <a:lstStyle/>
                    <a:p>
                      <a:pPr algn="ctr"/>
                      <a:r>
                        <a:rPr lang="en-US" sz="1800" dirty="0"/>
                        <a:t>24</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1984">
                <a:tc>
                  <a:txBody>
                    <a:bodyPr/>
                    <a:lstStyle/>
                    <a:p>
                      <a:pPr algn="ctr"/>
                      <a:r>
                        <a:rPr lang="en-US" sz="1800" dirty="0"/>
                        <a:t>25</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1984">
                <a:tc>
                  <a:txBody>
                    <a:bodyPr/>
                    <a:lstStyle/>
                    <a:p>
                      <a:pPr algn="ctr"/>
                      <a:r>
                        <a:rPr lang="en-US" sz="1800" dirty="0"/>
                        <a:t>26</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402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Average</a:t>
                      </a:r>
                    </a:p>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3BA3115-940F-409D-1C42-63BDC4D71301}"/>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pic>
        <p:nvPicPr>
          <p:cNvPr id="64514" name="Picture 6" descr="DSCF0018">
            <a:extLst>
              <a:ext uri="{FF2B5EF4-FFF2-40B4-BE49-F238E27FC236}">
                <a16:creationId xmlns:a16="http://schemas.microsoft.com/office/drawing/2014/main" id="{47194C1F-4647-BD68-D272-1E0F66110495}"/>
              </a:ext>
            </a:extLst>
          </p:cNvPr>
          <p:cNvPicPr>
            <a:picLocks noGrp="1" noChangeAspect="1" noChangeArrowheads="1"/>
          </p:cNvPicPr>
          <p:nvPr>
            <p:ph sz="quarter" idx="1"/>
          </p:nvPr>
        </p:nvPicPr>
        <p:blipFill>
          <a:blip r:embed="rId2">
            <a:lum bright="24000" contrast="24000"/>
            <a:extLst>
              <a:ext uri="{28A0092B-C50C-407E-A947-70E740481C1C}">
                <a14:useLocalDpi xmlns:a14="http://schemas.microsoft.com/office/drawing/2010/main"/>
              </a:ext>
            </a:extLst>
          </a:blip>
          <a:srcRect/>
          <a:stretch>
            <a:fillRect/>
          </a:stretch>
        </p:blipFill>
        <p:spPr>
          <a:xfrm>
            <a:off x="1981200" y="1600200"/>
            <a:ext cx="1776413" cy="2659063"/>
          </a:xfrm>
          <a:noFill/>
        </p:spPr>
      </p:pic>
      <p:sp>
        <p:nvSpPr>
          <p:cNvPr id="64515" name="Rectangle 5">
            <a:extLst>
              <a:ext uri="{FF2B5EF4-FFF2-40B4-BE49-F238E27FC236}">
                <a16:creationId xmlns:a16="http://schemas.microsoft.com/office/drawing/2014/main" id="{E1ECF35D-9B53-1932-48CF-9970A40F7E2E}"/>
              </a:ext>
            </a:extLst>
          </p:cNvPr>
          <p:cNvSpPr>
            <a:spLocks noGrp="1" noChangeArrowheads="1"/>
          </p:cNvSpPr>
          <p:nvPr>
            <p:ph type="body" sz="half" idx="3"/>
          </p:nvPr>
        </p:nvSpPr>
        <p:spPr>
          <a:xfrm>
            <a:off x="914400" y="4343400"/>
            <a:ext cx="7772400" cy="1787525"/>
          </a:xfrm>
        </p:spPr>
        <p:txBody>
          <a:bodyPr/>
          <a:lstStyle/>
          <a:p>
            <a:pPr eaLnBrk="1" hangingPunct="1"/>
            <a:r>
              <a:rPr lang="en-US" altLang="en-US" sz="2400">
                <a:ea typeface="ＭＳ Ｐゴシック" panose="020B0600070205080204" pitchFamily="34" charset="-128"/>
              </a:rPr>
              <a:t>First Year</a:t>
            </a:r>
          </a:p>
          <a:p>
            <a:pPr lvl="1" eaLnBrk="1" hangingPunct="1"/>
            <a:r>
              <a:rPr lang="en-US" altLang="en-US" sz="2200">
                <a:ea typeface="ＭＳ Ｐゴシック" panose="020B0600070205080204" pitchFamily="34" charset="-128"/>
              </a:rPr>
              <a:t>A time to develop skills</a:t>
            </a:r>
          </a:p>
          <a:p>
            <a:pPr lvl="1" eaLnBrk="1" hangingPunct="1"/>
            <a:r>
              <a:rPr lang="en-US" altLang="en-US" sz="2200">
                <a:ea typeface="ＭＳ Ｐゴシック" panose="020B0600070205080204" pitchFamily="34" charset="-128"/>
              </a:rPr>
              <a:t>A time to develop relationships</a:t>
            </a:r>
          </a:p>
        </p:txBody>
      </p:sp>
      <p:pic>
        <p:nvPicPr>
          <p:cNvPr id="64516" name="Picture 10" descr="DSCF0019">
            <a:extLst>
              <a:ext uri="{FF2B5EF4-FFF2-40B4-BE49-F238E27FC236}">
                <a16:creationId xmlns:a16="http://schemas.microsoft.com/office/drawing/2014/main" id="{F8F40C31-6579-20A5-4573-7A937CE563E0}"/>
              </a:ext>
            </a:extLst>
          </p:cNvPr>
          <p:cNvPicPr>
            <a:picLocks noGrp="1" noChangeAspect="1" noChangeArrowheads="1"/>
          </p:cNvPicPr>
          <p:nvPr>
            <p:ph sz="quarter" idx="2"/>
          </p:nvPr>
        </p:nvPicPr>
        <p:blipFill>
          <a:blip r:embed="rId3">
            <a:lum bright="26000" contrast="34000"/>
            <a:extLst>
              <a:ext uri="{28A0092B-C50C-407E-A947-70E740481C1C}">
                <a14:useLocalDpi xmlns:a14="http://schemas.microsoft.com/office/drawing/2010/main"/>
              </a:ext>
            </a:extLst>
          </a:blip>
          <a:srcRect/>
          <a:stretch>
            <a:fillRect/>
          </a:stretch>
        </p:blipFill>
        <p:spPr>
          <a:xfrm>
            <a:off x="4114800" y="1676400"/>
            <a:ext cx="4271963" cy="2847975"/>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F952BC2E-9EEF-4881-261C-A5B1254214D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Dentistry</a:t>
            </a:r>
          </a:p>
        </p:txBody>
      </p:sp>
      <p:sp>
        <p:nvSpPr>
          <p:cNvPr id="36866" name="Rectangle 3">
            <a:extLst>
              <a:ext uri="{FF2B5EF4-FFF2-40B4-BE49-F238E27FC236}">
                <a16:creationId xmlns:a16="http://schemas.microsoft.com/office/drawing/2014/main" id="{DA5610D7-3A58-0111-F2C3-415479AEE234}"/>
              </a:ext>
            </a:extLst>
          </p:cNvPr>
          <p:cNvSpPr>
            <a:spLocks noGrp="1" noChangeArrowheads="1"/>
          </p:cNvSpPr>
          <p:nvPr>
            <p:ph type="body" idx="1"/>
          </p:nvPr>
        </p:nvSpPr>
        <p:spPr/>
        <p:txBody>
          <a:bodyPr/>
          <a:lstStyle/>
          <a:p>
            <a:pPr eaLnBrk="1" hangingPunct="1"/>
            <a:r>
              <a:rPr lang="en-US" altLang="en-US" sz="2400">
                <a:ea typeface="ＭＳ Ｐゴシック" panose="020B0600070205080204" pitchFamily="34" charset="-128"/>
              </a:rPr>
              <a:t>Mostly Pros</a:t>
            </a:r>
          </a:p>
          <a:p>
            <a:pPr lvl="1" eaLnBrk="1" hangingPunct="1"/>
            <a:r>
              <a:rPr lang="en-US" altLang="en-US" sz="2200">
                <a:ea typeface="ＭＳ Ｐゴシック" panose="020B0600070205080204" pitchFamily="34" charset="-128"/>
              </a:rPr>
              <a:t>Flexibility</a:t>
            </a:r>
          </a:p>
          <a:p>
            <a:pPr lvl="2" eaLnBrk="1" hangingPunct="1"/>
            <a:r>
              <a:rPr lang="en-US" altLang="en-US" sz="2600">
                <a:ea typeface="ＭＳ Ｐゴシック" panose="020B0600070205080204" pitchFamily="34" charset="-128"/>
              </a:rPr>
              <a:t>Various Practice Settings</a:t>
            </a:r>
          </a:p>
          <a:p>
            <a:pPr lvl="2" eaLnBrk="1" hangingPunct="1"/>
            <a:r>
              <a:rPr lang="en-US" altLang="en-US" sz="2600">
                <a:ea typeface="ＭＳ Ｐゴシック" panose="020B0600070205080204" pitchFamily="34" charset="-128"/>
              </a:rPr>
              <a:t>Hours</a:t>
            </a:r>
          </a:p>
          <a:p>
            <a:pPr lvl="2" eaLnBrk="1" hangingPunct="1"/>
            <a:r>
              <a:rPr lang="en-US" altLang="en-US" sz="2600">
                <a:ea typeface="ＭＳ Ｐゴシック" panose="020B0600070205080204" pitchFamily="34" charset="-128"/>
              </a:rPr>
              <a:t>Specialize, General Practice and focus a practice in areas</a:t>
            </a:r>
          </a:p>
          <a:p>
            <a:pPr lvl="1" eaLnBrk="1" hangingPunct="1"/>
            <a:r>
              <a:rPr lang="en-US" altLang="en-US" sz="2200">
                <a:ea typeface="ＭＳ Ｐゴシック" panose="020B0600070205080204" pitchFamily="34" charset="-128"/>
              </a:rPr>
              <a:t>Respected Member of the Community</a:t>
            </a:r>
          </a:p>
          <a:p>
            <a:pPr lvl="1" eaLnBrk="1" hangingPunct="1"/>
            <a:r>
              <a:rPr lang="en-US" altLang="en-US" sz="2200">
                <a:ea typeface="ＭＳ Ｐゴシック" panose="020B0600070205080204" pitchFamily="34" charset="-128"/>
              </a:rPr>
              <a:t>Choice of Practice Location</a:t>
            </a:r>
          </a:p>
          <a:p>
            <a:pPr lvl="1" eaLnBrk="1" hangingPunct="1"/>
            <a:r>
              <a:rPr lang="en-US" altLang="en-US" sz="2200">
                <a:ea typeface="ＭＳ Ｐゴシック" panose="020B0600070205080204" pitchFamily="34" charset="-128"/>
              </a:rPr>
              <a:t>Work with variety of people</a:t>
            </a:r>
          </a:p>
          <a:p>
            <a:pPr lvl="1" eaLnBrk="1" hangingPunct="1"/>
            <a:r>
              <a:rPr lang="en-US" altLang="en-US" sz="2200">
                <a:ea typeface="ＭＳ Ｐゴシック" panose="020B0600070205080204" pitchFamily="34" charset="-128"/>
              </a:rPr>
              <a:t>Clean work environment</a:t>
            </a:r>
          </a:p>
          <a:p>
            <a:pPr lvl="1" eaLnBrk="1" hangingPunct="1"/>
            <a:r>
              <a:rPr lang="en-US" altLang="en-US" sz="2200">
                <a:ea typeface="ＭＳ Ｐゴシック" panose="020B0600070205080204" pitchFamily="34" charset="-128"/>
              </a:rPr>
              <a:t>Decent income potential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2FF9185F-AA3D-1BEC-0E0C-17412EB44A4D}"/>
              </a:ext>
            </a:extLst>
          </p:cNvPr>
          <p:cNvSpPr>
            <a:spLocks noGrp="1" noChangeArrowheads="1"/>
          </p:cNvSpPr>
          <p:nvPr>
            <p:ph type="title"/>
          </p:nvPr>
        </p:nvSpPr>
        <p:spPr/>
        <p:txBody>
          <a:bodyPr/>
          <a:lstStyle/>
          <a:p>
            <a:r>
              <a:rPr lang="en-US" altLang="en-US" sz="4400">
                <a:ea typeface="ＭＳ Ｐゴシック" panose="020B0600070205080204" pitchFamily="34" charset="-128"/>
              </a:rPr>
              <a:t>Idaho Dental Education Program</a:t>
            </a:r>
            <a:endParaRPr lang="en-US" altLang="en-US">
              <a:ea typeface="ＭＳ Ｐゴシック" panose="020B0600070205080204" pitchFamily="34" charset="-128"/>
            </a:endParaRPr>
          </a:p>
        </p:txBody>
      </p:sp>
      <p:pic>
        <p:nvPicPr>
          <p:cNvPr id="65538" name="Content Placeholder 5">
            <a:extLst>
              <a:ext uri="{FF2B5EF4-FFF2-40B4-BE49-F238E27FC236}">
                <a16:creationId xmlns:a16="http://schemas.microsoft.com/office/drawing/2014/main" id="{4F647ED7-F15C-66C9-587A-8A85605BB6C4}"/>
              </a:ext>
            </a:extLst>
          </p:cNvPr>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990600" y="1600200"/>
            <a:ext cx="3751263" cy="5002213"/>
          </a:xfrm>
        </p:spPr>
      </p:pic>
      <p:pic>
        <p:nvPicPr>
          <p:cNvPr id="65539" name="Content Placeholder 6">
            <a:extLst>
              <a:ext uri="{FF2B5EF4-FFF2-40B4-BE49-F238E27FC236}">
                <a16:creationId xmlns:a16="http://schemas.microsoft.com/office/drawing/2014/main" id="{B136132D-7835-FF74-493E-8210CE203C38}"/>
              </a:ext>
            </a:extLst>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030788" y="1600200"/>
            <a:ext cx="3732212" cy="4975225"/>
          </a:xfrm>
        </p:spPr>
      </p:pic>
      <p:sp>
        <p:nvSpPr>
          <p:cNvPr id="65540" name="Text Placeholder 4">
            <a:extLst>
              <a:ext uri="{FF2B5EF4-FFF2-40B4-BE49-F238E27FC236}">
                <a16:creationId xmlns:a16="http://schemas.microsoft.com/office/drawing/2014/main" id="{7724DE71-ED72-6B5F-F907-EDB900016DA2}"/>
              </a:ext>
            </a:extLst>
          </p:cNvPr>
          <p:cNvSpPr>
            <a:spLocks noGrp="1" noChangeArrowheads="1"/>
          </p:cNvSpPr>
          <p:nvPr>
            <p:ph type="body" sz="half" idx="3"/>
          </p:nvPr>
        </p:nvSpPr>
        <p:spPr>
          <a:xfrm>
            <a:off x="914400" y="5867400"/>
            <a:ext cx="7772400" cy="263525"/>
          </a:xfrm>
        </p:spPr>
        <p:txBody>
          <a:bodyPr/>
          <a:lstStyle/>
          <a:p>
            <a:pPr marL="0" indent="0">
              <a:buFont typeface="Wingdings" pitchFamily="2" charset="2"/>
              <a:buNone/>
            </a:pPr>
            <a:r>
              <a:rPr lang="en-US" altLang="en-US">
                <a:ea typeface="ＭＳ Ｐゴシック" panose="020B0600070205080204"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0">
            <a:extLst>
              <a:ext uri="{FF2B5EF4-FFF2-40B4-BE49-F238E27FC236}">
                <a16:creationId xmlns:a16="http://schemas.microsoft.com/office/drawing/2014/main" id="{8FEC82B9-3CF0-E582-C402-6151A1BA4A40}"/>
              </a:ext>
            </a:extLst>
          </p:cNvPr>
          <p:cNvSpPr>
            <a:spLocks noGrp="1" noChangeArrowheads="1"/>
          </p:cNvSpPr>
          <p:nvPr>
            <p:ph type="title"/>
          </p:nvPr>
        </p:nvSpPr>
        <p:spPr/>
        <p:txBody>
          <a:bodyPr/>
          <a:lstStyle/>
          <a:p>
            <a:r>
              <a:rPr lang="en-US" altLang="en-US">
                <a:ea typeface="ＭＳ Ｐゴシック" panose="020B0600070205080204" pitchFamily="34" charset="-128"/>
              </a:rPr>
              <a:t>Idaho Dental Education Program</a:t>
            </a:r>
          </a:p>
        </p:txBody>
      </p:sp>
      <p:pic>
        <p:nvPicPr>
          <p:cNvPr id="67586" name="Content Placeholder 13">
            <a:extLst>
              <a:ext uri="{FF2B5EF4-FFF2-40B4-BE49-F238E27FC236}">
                <a16:creationId xmlns:a16="http://schemas.microsoft.com/office/drawing/2014/main" id="{248FA7D7-0A93-75D6-8440-129A3D1F453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1676400"/>
            <a:ext cx="6399213" cy="4800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4">
            <a:extLst>
              <a:ext uri="{FF2B5EF4-FFF2-40B4-BE49-F238E27FC236}">
                <a16:creationId xmlns:a16="http://schemas.microsoft.com/office/drawing/2014/main" id="{44F313D5-F530-BBF4-A5A7-B3DC6A6FAB4E}"/>
              </a:ext>
            </a:extLst>
          </p:cNvPr>
          <p:cNvSpPr>
            <a:spLocks noGrp="1" noChangeArrowheads="1"/>
          </p:cNvSpPr>
          <p:nvPr>
            <p:ph type="title"/>
          </p:nvPr>
        </p:nvSpPr>
        <p:spPr/>
        <p:txBody>
          <a:bodyPr/>
          <a:lstStyle/>
          <a:p>
            <a:r>
              <a:rPr lang="en-US" altLang="en-US">
                <a:ea typeface="ＭＳ Ｐゴシック" panose="020B0600070205080204" pitchFamily="34" charset="-128"/>
              </a:rPr>
              <a:t>Idaho Dental Education Program</a:t>
            </a:r>
          </a:p>
        </p:txBody>
      </p:sp>
      <p:pic>
        <p:nvPicPr>
          <p:cNvPr id="69634" name="Content Placeholder 14">
            <a:extLst>
              <a:ext uri="{FF2B5EF4-FFF2-40B4-BE49-F238E27FC236}">
                <a16:creationId xmlns:a16="http://schemas.microsoft.com/office/drawing/2014/main" id="{E660BA3F-F441-6E8D-95B6-29FFD491FF9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47800" y="1600200"/>
            <a:ext cx="6732588" cy="50514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6B0F3A6B-D061-178C-0918-07F29EA5128C}"/>
              </a:ext>
            </a:extLst>
          </p:cNvPr>
          <p:cNvSpPr>
            <a:spLocks noGrp="1" noChangeArrowheads="1"/>
          </p:cNvSpPr>
          <p:nvPr>
            <p:ph type="title"/>
          </p:nvPr>
        </p:nvSpPr>
        <p:spPr/>
        <p:txBody>
          <a:bodyPr/>
          <a:lstStyle/>
          <a:p>
            <a:r>
              <a:rPr lang="en-US" altLang="en-US">
                <a:ea typeface="ＭＳ Ｐゴシック" panose="020B0600070205080204" pitchFamily="34" charset="-128"/>
              </a:rPr>
              <a:t>Idaho Dental Education Program</a:t>
            </a:r>
          </a:p>
        </p:txBody>
      </p:sp>
      <p:pic>
        <p:nvPicPr>
          <p:cNvPr id="71682" name="Content Placeholder 3">
            <a:extLst>
              <a:ext uri="{FF2B5EF4-FFF2-40B4-BE49-F238E27FC236}">
                <a16:creationId xmlns:a16="http://schemas.microsoft.com/office/drawing/2014/main" id="{E20A640D-2E29-BFDC-469D-DADD8EE95E1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2413" y="1600200"/>
            <a:ext cx="6502400" cy="48768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8B50-2ABC-C4EE-2938-9BD201CA906E}"/>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559E906E-6E4B-6D39-0F6E-6C0956A49F8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71600" y="-132694"/>
            <a:ext cx="10972800" cy="8229601"/>
          </a:xfrm>
        </p:spPr>
      </p:pic>
    </p:spTree>
    <p:extLst>
      <p:ext uri="{BB962C8B-B14F-4D97-AF65-F5344CB8AC3E}">
        <p14:creationId xmlns:p14="http://schemas.microsoft.com/office/powerpoint/2010/main" val="2317741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5">
            <a:extLst>
              <a:ext uri="{FF2B5EF4-FFF2-40B4-BE49-F238E27FC236}">
                <a16:creationId xmlns:a16="http://schemas.microsoft.com/office/drawing/2014/main" id="{C0270E16-C14A-0FD5-2716-25FD2A78B948}"/>
              </a:ext>
            </a:extLst>
          </p:cNvPr>
          <p:cNvSpPr>
            <a:spLocks noGrp="1" noChangeArrowheads="1"/>
          </p:cNvSpPr>
          <p:nvPr>
            <p:ph type="title"/>
          </p:nvPr>
        </p:nvSpPr>
        <p:spPr/>
        <p:txBody>
          <a:bodyPr/>
          <a:lstStyle/>
          <a:p>
            <a:pPr algn="ctr"/>
            <a:r>
              <a:rPr lang="en-US" altLang="en-US" dirty="0">
                <a:ea typeface="ＭＳ Ｐゴシック" panose="020B0600070205080204" pitchFamily="34" charset="-128"/>
              </a:rPr>
              <a:t> </a:t>
            </a:r>
          </a:p>
        </p:txBody>
      </p:sp>
      <p:pic>
        <p:nvPicPr>
          <p:cNvPr id="77826" name="Content Placeholder 8">
            <a:extLst>
              <a:ext uri="{FF2B5EF4-FFF2-40B4-BE49-F238E27FC236}">
                <a16:creationId xmlns:a16="http://schemas.microsoft.com/office/drawing/2014/main" id="{5CD81F42-DAC4-6163-61E4-0E6D0B8A440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70456" y="-1447800"/>
            <a:ext cx="11074400" cy="8305801"/>
          </a:xfrm>
        </p:spPr>
      </p:pic>
      <p:sp>
        <p:nvSpPr>
          <p:cNvPr id="3" name="TextBox 2">
            <a:extLst>
              <a:ext uri="{FF2B5EF4-FFF2-40B4-BE49-F238E27FC236}">
                <a16:creationId xmlns:a16="http://schemas.microsoft.com/office/drawing/2014/main" id="{38360E39-E879-D8B1-B1F7-0FAAC3E92968}"/>
              </a:ext>
            </a:extLst>
          </p:cNvPr>
          <p:cNvSpPr txBox="1"/>
          <p:nvPr/>
        </p:nvSpPr>
        <p:spPr>
          <a:xfrm>
            <a:off x="185244" y="3886200"/>
            <a:ext cx="8763000" cy="1184940"/>
          </a:xfrm>
          <a:prstGeom prst="rect">
            <a:avLst/>
          </a:prstGeom>
          <a:solidFill>
            <a:schemeClr val="accent1"/>
          </a:solidFill>
        </p:spPr>
        <p:txBody>
          <a:bodyPr wrap="square">
            <a:spAutoFit/>
          </a:bodyPr>
          <a:lstStyle/>
          <a:p>
            <a:pPr algn="ctr"/>
            <a:r>
              <a:rPr lang="en-US" sz="2300" b="1" u="sng" dirty="0">
                <a:solidFill>
                  <a:schemeClr val="bg1"/>
                </a:solidFill>
                <a:latin typeface="+mj-lt"/>
              </a:rPr>
              <a:t>IDEP STUDENTS - CREIGHTON GRADUATING CLASS OF 2018</a:t>
            </a:r>
          </a:p>
          <a:p>
            <a:r>
              <a:rPr lang="en-US" sz="2400" dirty="0">
                <a:solidFill>
                  <a:schemeClr val="bg1"/>
                </a:solidFill>
                <a:latin typeface="+mj-lt"/>
              </a:rPr>
              <a:t>L-R: Dallin Larson, Austen Weeks, Stuart Allyn, Tayler Asplund, Najla </a:t>
            </a:r>
            <a:r>
              <a:rPr lang="en-US" sz="2400" dirty="0" err="1">
                <a:solidFill>
                  <a:schemeClr val="bg1"/>
                </a:solidFill>
                <a:latin typeface="+mj-lt"/>
              </a:rPr>
              <a:t>Pajezetovic</a:t>
            </a:r>
            <a:r>
              <a:rPr lang="en-US" sz="2400" dirty="0">
                <a:solidFill>
                  <a:schemeClr val="bg1"/>
                </a:solidFill>
                <a:latin typeface="+mj-lt"/>
              </a:rPr>
              <a:t>, Stuart Tucker, Paul Blaisdell, and Brent Cline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4D3393B-66C0-A02C-CA7E-1E56C55EBA5F}"/>
              </a:ext>
            </a:extLst>
          </p:cNvPr>
          <p:cNvSpPr>
            <a:spLocks noGrp="1" noChangeArrowheads="1"/>
          </p:cNvSpPr>
          <p:nvPr>
            <p:ph type="title"/>
          </p:nvPr>
        </p:nvSpPr>
        <p:spPr/>
        <p:txBody>
          <a:bodyPr/>
          <a:lstStyle/>
          <a:p>
            <a:pPr algn="ctr"/>
            <a:r>
              <a:rPr lang="en-US" altLang="en-US" dirty="0">
                <a:ea typeface="ＭＳ Ｐゴシック" panose="020B0600070205080204" pitchFamily="34" charset="-128"/>
              </a:rPr>
              <a:t> </a:t>
            </a:r>
          </a:p>
        </p:txBody>
      </p:sp>
      <p:pic>
        <p:nvPicPr>
          <p:cNvPr id="79874" name="Content Placeholder 4">
            <a:extLst>
              <a:ext uri="{FF2B5EF4-FFF2-40B4-BE49-F238E27FC236}">
                <a16:creationId xmlns:a16="http://schemas.microsoft.com/office/drawing/2014/main" id="{D3E8DA38-94DB-192E-32DA-2E03417891E6}"/>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1536" y="0"/>
            <a:ext cx="9145602" cy="6858000"/>
          </a:xfrm>
        </p:spPr>
      </p:pic>
      <p:sp>
        <p:nvSpPr>
          <p:cNvPr id="3" name="TextBox 2">
            <a:extLst>
              <a:ext uri="{FF2B5EF4-FFF2-40B4-BE49-F238E27FC236}">
                <a16:creationId xmlns:a16="http://schemas.microsoft.com/office/drawing/2014/main" id="{92E95514-4216-052A-5060-6E93F8E79552}"/>
              </a:ext>
            </a:extLst>
          </p:cNvPr>
          <p:cNvSpPr txBox="1"/>
          <p:nvPr/>
        </p:nvSpPr>
        <p:spPr>
          <a:xfrm>
            <a:off x="-22623" y="4343400"/>
            <a:ext cx="9145601" cy="1200329"/>
          </a:xfrm>
          <a:prstGeom prst="rect">
            <a:avLst/>
          </a:prstGeom>
          <a:solidFill>
            <a:schemeClr val="accent1"/>
          </a:solidFill>
        </p:spPr>
        <p:txBody>
          <a:bodyPr wrap="square">
            <a:spAutoFit/>
          </a:bodyPr>
          <a:lstStyle/>
          <a:p>
            <a:pPr algn="ctr"/>
            <a:r>
              <a:rPr lang="en-US" sz="2400" b="1" u="sng" dirty="0">
                <a:solidFill>
                  <a:schemeClr val="bg1"/>
                </a:solidFill>
                <a:latin typeface="+mj-lt"/>
              </a:rPr>
              <a:t>IDEP </a:t>
            </a:r>
            <a:r>
              <a:rPr lang="en-US" sz="2300" b="1" u="sng" dirty="0">
                <a:solidFill>
                  <a:schemeClr val="bg1"/>
                </a:solidFill>
                <a:latin typeface="+mj-lt"/>
              </a:rPr>
              <a:t>STUDENTS - CREIGHTON GRADUATING CLASS OF 2019</a:t>
            </a:r>
          </a:p>
          <a:p>
            <a:r>
              <a:rPr lang="en-US" sz="2400" dirty="0">
                <a:solidFill>
                  <a:schemeClr val="bg1"/>
                </a:solidFill>
                <a:latin typeface="+mj-lt"/>
              </a:rPr>
              <a:t>L-R:  Jenna </a:t>
            </a:r>
            <a:r>
              <a:rPr lang="en-US" sz="2400" dirty="0" err="1">
                <a:solidFill>
                  <a:schemeClr val="bg1"/>
                </a:solidFill>
                <a:latin typeface="+mj-lt"/>
              </a:rPr>
              <a:t>Kedish</a:t>
            </a:r>
            <a:r>
              <a:rPr lang="en-US" sz="2400" dirty="0">
                <a:solidFill>
                  <a:schemeClr val="bg1"/>
                </a:solidFill>
                <a:latin typeface="+mj-lt"/>
              </a:rPr>
              <a:t>, Bry Martin, Marc Soelberg, Brandon Call, Scott McLaren, Eric Hillam, Daniel Whitesitt, Jordan Clawson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D9C6DD79-1C76-8E88-4772-3EAFF185EB9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81922" name="Content Placeholder 4">
            <a:extLst>
              <a:ext uri="{FF2B5EF4-FFF2-40B4-BE49-F238E27FC236}">
                <a16:creationId xmlns:a16="http://schemas.microsoft.com/office/drawing/2014/main" id="{1AA70B30-BD48-C791-37BD-A42E7123417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4191000"/>
            <a:ext cx="9144000" cy="12192000"/>
          </a:xfrm>
        </p:spPr>
      </p:pic>
      <p:sp>
        <p:nvSpPr>
          <p:cNvPr id="2" name="TextBox 1">
            <a:extLst>
              <a:ext uri="{FF2B5EF4-FFF2-40B4-BE49-F238E27FC236}">
                <a16:creationId xmlns:a16="http://schemas.microsoft.com/office/drawing/2014/main" id="{2FACB7C8-0131-66F7-191F-59E8DE86DC66}"/>
              </a:ext>
            </a:extLst>
          </p:cNvPr>
          <p:cNvSpPr txBox="1"/>
          <p:nvPr/>
        </p:nvSpPr>
        <p:spPr>
          <a:xfrm>
            <a:off x="0" y="4953000"/>
            <a:ext cx="9144000" cy="1077218"/>
          </a:xfrm>
          <a:prstGeom prst="rect">
            <a:avLst/>
          </a:prstGeom>
          <a:solidFill>
            <a:schemeClr val="accent1"/>
          </a:solidFill>
        </p:spPr>
        <p:txBody>
          <a:bodyPr wrap="square" rtlCol="0">
            <a:spAutoFit/>
          </a:bodyPr>
          <a:lstStyle/>
          <a:p>
            <a:pPr algn="ctr"/>
            <a:r>
              <a:rPr lang="en-US" sz="2400" b="1" u="sng" dirty="0">
                <a:solidFill>
                  <a:schemeClr val="bg1"/>
                </a:solidFill>
                <a:latin typeface="+mj-lt"/>
              </a:rPr>
              <a:t>IDEP STUDENTS - CREIGHTON GRADUATING CLASS OF 2023</a:t>
            </a:r>
          </a:p>
          <a:p>
            <a:r>
              <a:rPr lang="en-US" sz="2000" dirty="0">
                <a:solidFill>
                  <a:schemeClr val="bg1"/>
                </a:solidFill>
                <a:latin typeface="+mj-lt"/>
              </a:rPr>
              <a:t>L-R:  Justin Belk, Christian Fowler, Kam Reddish, Alexis Rawlings, Miranda Anderson, Tim Balzen, Jeremy Nelson, Jalen Gibbons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D60F-1B7F-38BD-B35C-94166E830918}"/>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C7DCEFD1-1D93-0783-015C-CF718E81E1D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3864" y="0"/>
            <a:ext cx="9491727" cy="6858000"/>
          </a:xfrm>
        </p:spPr>
      </p:pic>
      <p:sp>
        <p:nvSpPr>
          <p:cNvPr id="7" name="TextBox 6">
            <a:extLst>
              <a:ext uri="{FF2B5EF4-FFF2-40B4-BE49-F238E27FC236}">
                <a16:creationId xmlns:a16="http://schemas.microsoft.com/office/drawing/2014/main" id="{BFC58B29-7815-5A12-BA58-3A4D74ABEA4A}"/>
              </a:ext>
            </a:extLst>
          </p:cNvPr>
          <p:cNvSpPr txBox="1"/>
          <p:nvPr/>
        </p:nvSpPr>
        <p:spPr>
          <a:xfrm>
            <a:off x="1" y="4572000"/>
            <a:ext cx="9067800" cy="1323439"/>
          </a:xfrm>
          <a:prstGeom prst="rect">
            <a:avLst/>
          </a:prstGeom>
          <a:solidFill>
            <a:schemeClr val="accent1"/>
          </a:solidFill>
        </p:spPr>
        <p:txBody>
          <a:bodyPr wrap="square">
            <a:spAutoFit/>
          </a:bodyPr>
          <a:lstStyle/>
          <a:p>
            <a:pPr algn="ctr"/>
            <a:r>
              <a:rPr lang="en-US" sz="3200" b="1" u="sng" dirty="0">
                <a:solidFill>
                  <a:schemeClr val="bg1"/>
                </a:solidFill>
                <a:latin typeface="+mj-lt"/>
              </a:rPr>
              <a:t>D1 IDEP STUDENTS SPRING 2023</a:t>
            </a:r>
          </a:p>
          <a:p>
            <a:pPr algn="ctr"/>
            <a:r>
              <a:rPr lang="en-US" sz="2400" dirty="0">
                <a:solidFill>
                  <a:schemeClr val="bg1"/>
                </a:solidFill>
                <a:latin typeface="+mj-lt"/>
              </a:rPr>
              <a:t>L-R:  Taylor Thomason, Jake Hansen, Noah Parks, Emily </a:t>
            </a:r>
            <a:r>
              <a:rPr lang="en-US" sz="2400" dirty="0" err="1">
                <a:solidFill>
                  <a:schemeClr val="bg1"/>
                </a:solidFill>
                <a:latin typeface="+mj-lt"/>
              </a:rPr>
              <a:t>Tesnohlidek</a:t>
            </a:r>
            <a:r>
              <a:rPr lang="en-US" sz="2400" dirty="0">
                <a:solidFill>
                  <a:schemeClr val="bg1"/>
                </a:solidFill>
                <a:latin typeface="+mj-lt"/>
              </a:rPr>
              <a:t>, Joselynn Castillo, Tyler Hurst, Tylor Clark, Brandon Harding </a:t>
            </a:r>
          </a:p>
        </p:txBody>
      </p:sp>
    </p:spTree>
    <p:extLst>
      <p:ext uri="{BB962C8B-B14F-4D97-AF65-F5344CB8AC3E}">
        <p14:creationId xmlns:p14="http://schemas.microsoft.com/office/powerpoint/2010/main" val="3611479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E9DA-64E6-82F4-E5EA-A7F91B4F0209}"/>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5360B089-DFC4-2E66-16A5-BC4B47954D2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2540"/>
            <a:ext cx="9144000" cy="7346086"/>
          </a:xfrm>
        </p:spPr>
      </p:pic>
      <p:pic>
        <p:nvPicPr>
          <p:cNvPr id="6" name="Content Placeholder 4">
            <a:extLst>
              <a:ext uri="{FF2B5EF4-FFF2-40B4-BE49-F238E27FC236}">
                <a16:creationId xmlns:a16="http://schemas.microsoft.com/office/drawing/2014/main" id="{0C2525A4-BE3F-F1C3-D3B0-2D5FE33719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255" y="290951"/>
            <a:ext cx="9144000" cy="734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9ECC46F-D6B8-30E3-A89E-0FDF00809B67}"/>
              </a:ext>
            </a:extLst>
          </p:cNvPr>
          <p:cNvSpPr txBox="1"/>
          <p:nvPr/>
        </p:nvSpPr>
        <p:spPr>
          <a:xfrm>
            <a:off x="86710" y="4572000"/>
            <a:ext cx="9062545" cy="1046440"/>
          </a:xfrm>
          <a:prstGeom prst="rect">
            <a:avLst/>
          </a:prstGeom>
          <a:solidFill>
            <a:schemeClr val="accent1"/>
          </a:solidFill>
        </p:spPr>
        <p:txBody>
          <a:bodyPr wrap="square">
            <a:spAutoFit/>
          </a:bodyPr>
          <a:lstStyle/>
          <a:p>
            <a:pPr algn="ctr"/>
            <a:r>
              <a:rPr lang="en-US" sz="2200" b="1" u="sng" dirty="0">
                <a:solidFill>
                  <a:schemeClr val="bg1"/>
                </a:solidFill>
                <a:latin typeface="+mj-lt"/>
              </a:rPr>
              <a:t>IDEP STUDENTS – CREIGHTON GRADUATING CLASS OF 2026</a:t>
            </a:r>
          </a:p>
          <a:p>
            <a:pPr algn="ctr"/>
            <a:r>
              <a:rPr lang="en-US" sz="2000" dirty="0">
                <a:solidFill>
                  <a:schemeClr val="bg1"/>
                </a:solidFill>
                <a:latin typeface="+mj-lt"/>
              </a:rPr>
              <a:t>L-R:  Tylor Clark, Taylor Thomason, Noah Parks, Joselynn Castillo, Emily </a:t>
            </a:r>
            <a:r>
              <a:rPr lang="en-US" sz="2000" dirty="0" err="1">
                <a:solidFill>
                  <a:schemeClr val="bg1"/>
                </a:solidFill>
                <a:latin typeface="+mj-lt"/>
              </a:rPr>
              <a:t>Tesnohlidek</a:t>
            </a:r>
            <a:r>
              <a:rPr lang="en-US" sz="2000" dirty="0">
                <a:solidFill>
                  <a:schemeClr val="bg1"/>
                </a:solidFill>
                <a:latin typeface="+mj-lt"/>
              </a:rPr>
              <a:t>, Brandon Harding, Jake Hansen, Tyler Hurst</a:t>
            </a:r>
          </a:p>
        </p:txBody>
      </p:sp>
    </p:spTree>
    <p:extLst>
      <p:ext uri="{BB962C8B-B14F-4D97-AF65-F5344CB8AC3E}">
        <p14:creationId xmlns:p14="http://schemas.microsoft.com/office/powerpoint/2010/main" val="3091810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35A6951-4D7F-F715-3D65-FC7D6627D45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Dentistry</a:t>
            </a:r>
          </a:p>
        </p:txBody>
      </p:sp>
      <p:sp>
        <p:nvSpPr>
          <p:cNvPr id="37890" name="Rectangle 3">
            <a:extLst>
              <a:ext uri="{FF2B5EF4-FFF2-40B4-BE49-F238E27FC236}">
                <a16:creationId xmlns:a16="http://schemas.microsoft.com/office/drawing/2014/main" id="{A1890511-3EF4-7BE6-BFC3-AF0A32BDDF82}"/>
              </a:ext>
            </a:extLst>
          </p:cNvPr>
          <p:cNvSpPr>
            <a:spLocks noGrp="1" noChangeArrowheads="1"/>
          </p:cNvSpPr>
          <p:nvPr>
            <p:ph type="body" idx="1"/>
          </p:nvPr>
        </p:nvSpPr>
        <p:spPr/>
        <p:txBody>
          <a:bodyPr/>
          <a:lstStyle/>
          <a:p>
            <a:pPr eaLnBrk="1" hangingPunct="1">
              <a:lnSpc>
                <a:spcPct val="90000"/>
              </a:lnSpc>
            </a:pPr>
            <a:r>
              <a:rPr lang="en-US" altLang="en-US">
                <a:ea typeface="ＭＳ Ｐゴシック" panose="020B0600070205080204" pitchFamily="34" charset="-128"/>
              </a:rPr>
              <a:t>Potential Cons</a:t>
            </a:r>
          </a:p>
          <a:p>
            <a:pPr lvl="1" eaLnBrk="1" hangingPunct="1">
              <a:lnSpc>
                <a:spcPct val="90000"/>
              </a:lnSpc>
            </a:pPr>
            <a:r>
              <a:rPr lang="en-US" altLang="en-US">
                <a:ea typeface="ＭＳ Ｐゴシック" panose="020B0600070205080204" pitchFamily="34" charset="-128"/>
              </a:rPr>
              <a:t>Physically and mentally stressful</a:t>
            </a:r>
          </a:p>
          <a:p>
            <a:pPr lvl="2" eaLnBrk="1" hangingPunct="1">
              <a:lnSpc>
                <a:spcPct val="90000"/>
              </a:lnSpc>
            </a:pPr>
            <a:r>
              <a:rPr lang="en-US" altLang="en-US">
                <a:ea typeface="ＭＳ Ｐゴシック" panose="020B0600070205080204" pitchFamily="34" charset="-128"/>
              </a:rPr>
              <a:t>Small detailed work</a:t>
            </a:r>
          </a:p>
          <a:p>
            <a:pPr lvl="2" eaLnBrk="1" hangingPunct="1">
              <a:lnSpc>
                <a:spcPct val="90000"/>
              </a:lnSpc>
            </a:pPr>
            <a:r>
              <a:rPr lang="en-US" altLang="en-US">
                <a:ea typeface="ＭＳ Ｐゴシック" panose="020B0600070205080204" pitchFamily="34" charset="-128"/>
              </a:rPr>
              <a:t>People have anxiety about visiting the dentist</a:t>
            </a:r>
          </a:p>
          <a:p>
            <a:pPr lvl="1" eaLnBrk="1" hangingPunct="1">
              <a:lnSpc>
                <a:spcPct val="90000"/>
              </a:lnSpc>
            </a:pPr>
            <a:r>
              <a:rPr lang="en-US" altLang="en-US">
                <a:ea typeface="ＭＳ Ｐゴシック" panose="020B0600070205080204" pitchFamily="34" charset="-128"/>
              </a:rPr>
              <a:t>No room for error either mentally or physically</a:t>
            </a:r>
          </a:p>
          <a:p>
            <a:pPr lvl="1" eaLnBrk="1" hangingPunct="1">
              <a:lnSpc>
                <a:spcPct val="90000"/>
              </a:lnSpc>
            </a:pPr>
            <a:r>
              <a:rPr lang="en-US" altLang="en-US">
                <a:ea typeface="ＭＳ Ｐゴシック" panose="020B0600070205080204" pitchFamily="34" charset="-128"/>
              </a:rPr>
              <a:t>Speculation of healthcare reform</a:t>
            </a:r>
          </a:p>
          <a:p>
            <a:pPr lvl="1" eaLnBrk="1" hangingPunct="1">
              <a:lnSpc>
                <a:spcPct val="90000"/>
              </a:lnSpc>
            </a:pPr>
            <a:r>
              <a:rPr lang="en-US" altLang="en-US">
                <a:ea typeface="ＭＳ Ｐゴシック" panose="020B0600070205080204" pitchFamily="34" charset="-128"/>
              </a:rPr>
              <a:t>Cost of education and getting established</a:t>
            </a:r>
          </a:p>
          <a:p>
            <a:pPr lvl="1" eaLnBrk="1" hangingPunct="1">
              <a:lnSpc>
                <a:spcPct val="90000"/>
              </a:lnSpc>
            </a:pPr>
            <a:r>
              <a:rPr lang="en-US" altLang="en-US">
                <a:ea typeface="ＭＳ Ｐゴシック" panose="020B0600070205080204" pitchFamily="34" charset="-128"/>
              </a:rPr>
              <a:t>If own your own business know about:</a:t>
            </a:r>
          </a:p>
          <a:p>
            <a:pPr lvl="2" eaLnBrk="1" hangingPunct="1">
              <a:lnSpc>
                <a:spcPct val="90000"/>
              </a:lnSpc>
            </a:pPr>
            <a:r>
              <a:rPr lang="en-US" altLang="en-US">
                <a:ea typeface="ＭＳ Ｐゴシック" panose="020B0600070205080204" pitchFamily="34" charset="-128"/>
              </a:rPr>
              <a:t>Profitability</a:t>
            </a:r>
          </a:p>
          <a:p>
            <a:pPr lvl="2" eaLnBrk="1" hangingPunct="1">
              <a:lnSpc>
                <a:spcPct val="90000"/>
              </a:lnSpc>
            </a:pPr>
            <a:r>
              <a:rPr lang="en-US" altLang="en-US">
                <a:ea typeface="ＭＳ Ｐゴシック" panose="020B0600070205080204" pitchFamily="34" charset="-128"/>
              </a:rPr>
              <a:t>Insurance Codes and procedures</a:t>
            </a:r>
          </a:p>
          <a:p>
            <a:pPr lvl="2" eaLnBrk="1" hangingPunct="1">
              <a:lnSpc>
                <a:spcPct val="90000"/>
              </a:lnSpc>
            </a:pPr>
            <a:r>
              <a:rPr lang="en-US" altLang="en-US">
                <a:ea typeface="ＭＳ Ｐゴシック" panose="020B0600070205080204" pitchFamily="34" charset="-128"/>
              </a:rPr>
              <a:t>Overhead, etc.</a:t>
            </a:r>
          </a:p>
          <a:p>
            <a:pPr lvl="2" eaLnBrk="1" hangingPunct="1">
              <a:lnSpc>
                <a:spcPct val="90000"/>
              </a:lnSpc>
              <a:buFont typeface="Wingdings" pitchFamily="2" charset="2"/>
              <a:buNone/>
            </a:pPr>
            <a:r>
              <a:rPr lang="en-US" altLang="en-US">
                <a:ea typeface="ＭＳ Ｐゴシック" panose="020B0600070205080204" pitchFamily="34" charset="-128"/>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D0345BA9-D1AA-4949-B9B4-A4350CA63EC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IDEP 1</a:t>
            </a:r>
            <a:r>
              <a:rPr lang="en-US" altLang="en-US" baseline="30000">
                <a:ea typeface="ＭＳ Ｐゴシック" panose="020B0600070205080204" pitchFamily="34" charset="-128"/>
              </a:rPr>
              <a:t>st</a:t>
            </a:r>
            <a:r>
              <a:rPr lang="en-US" altLang="en-US">
                <a:ea typeface="ＭＳ Ｐゴシック" panose="020B0600070205080204" pitchFamily="34" charset="-128"/>
              </a:rPr>
              <a:t> Year Curriculum</a:t>
            </a:r>
          </a:p>
        </p:txBody>
      </p:sp>
      <p:sp>
        <p:nvSpPr>
          <p:cNvPr id="82946" name="Rectangle 4">
            <a:extLst>
              <a:ext uri="{FF2B5EF4-FFF2-40B4-BE49-F238E27FC236}">
                <a16:creationId xmlns:a16="http://schemas.microsoft.com/office/drawing/2014/main" id="{B713300D-5E40-E859-97C1-560E51CD1CB2}"/>
              </a:ext>
            </a:extLst>
          </p:cNvPr>
          <p:cNvSpPr>
            <a:spLocks noGrp="1" noChangeArrowheads="1"/>
          </p:cNvSpPr>
          <p:nvPr>
            <p:ph type="body" sz="half" idx="1"/>
          </p:nvPr>
        </p:nvSpPr>
        <p:spPr>
          <a:xfrm>
            <a:off x="914400" y="1447800"/>
            <a:ext cx="3810000" cy="4683125"/>
          </a:xfrm>
        </p:spPr>
        <p:txBody>
          <a:bodyPr/>
          <a:lstStyle/>
          <a:p>
            <a:pPr eaLnBrk="1" hangingPunct="1"/>
            <a:r>
              <a:rPr lang="en-US" altLang="en-US" sz="2400" dirty="0">
                <a:ea typeface="ＭＳ Ｐゴシック" panose="020B0600070205080204" pitchFamily="34" charset="-128"/>
              </a:rPr>
              <a:t>Fall</a:t>
            </a:r>
          </a:p>
          <a:p>
            <a:pPr lvl="1" eaLnBrk="1" hangingPunct="1"/>
            <a:r>
              <a:rPr lang="en-US" altLang="en-US" sz="2200" dirty="0">
                <a:ea typeface="ＭＳ Ｐゴシック" panose="020B0600070205080204" pitchFamily="34" charset="-128"/>
              </a:rPr>
              <a:t>Gross Anatomy</a:t>
            </a:r>
          </a:p>
          <a:p>
            <a:pPr lvl="1" eaLnBrk="1" hangingPunct="1"/>
            <a:r>
              <a:rPr lang="en-US" altLang="en-US" sz="2200" dirty="0">
                <a:ea typeface="ＭＳ Ｐゴシック" panose="020B0600070205080204" pitchFamily="34" charset="-128"/>
              </a:rPr>
              <a:t>Histology</a:t>
            </a:r>
          </a:p>
          <a:p>
            <a:pPr lvl="1" eaLnBrk="1" hangingPunct="1"/>
            <a:r>
              <a:rPr lang="en-US" altLang="en-US" sz="2200" dirty="0">
                <a:ea typeface="ＭＳ Ｐゴシック" panose="020B0600070205080204" pitchFamily="34" charset="-128"/>
              </a:rPr>
              <a:t>Dental Biochemistry</a:t>
            </a:r>
          </a:p>
          <a:p>
            <a:pPr lvl="1" eaLnBrk="1" hangingPunct="1"/>
            <a:r>
              <a:rPr lang="en-US" altLang="en-US" sz="2200" dirty="0">
                <a:ea typeface="ＭＳ Ｐゴシック" panose="020B0600070205080204" pitchFamily="34" charset="-128"/>
              </a:rPr>
              <a:t>Physiology</a:t>
            </a:r>
          </a:p>
          <a:p>
            <a:pPr lvl="1" eaLnBrk="1" hangingPunct="1"/>
            <a:r>
              <a:rPr lang="en-US" altLang="en-US" sz="2200" dirty="0">
                <a:ea typeface="ＭＳ Ｐゴシック" panose="020B0600070205080204" pitchFamily="34" charset="-128"/>
              </a:rPr>
              <a:t>Head &amp; Neck Anatomy</a:t>
            </a:r>
          </a:p>
          <a:p>
            <a:pPr lvl="1" eaLnBrk="1" hangingPunct="1"/>
            <a:r>
              <a:rPr lang="en-US" altLang="en-US" sz="2200" dirty="0">
                <a:ea typeface="ＭＳ Ｐゴシック" panose="020B0600070205080204" pitchFamily="34" charset="-128"/>
              </a:rPr>
              <a:t>Dental Materials</a:t>
            </a:r>
          </a:p>
          <a:p>
            <a:pPr lvl="1" eaLnBrk="1" hangingPunct="1"/>
            <a:r>
              <a:rPr lang="en-US" altLang="en-US" sz="2200" dirty="0">
                <a:ea typeface="ＭＳ Ｐゴシック" panose="020B0600070205080204" pitchFamily="34" charset="-128"/>
              </a:rPr>
              <a:t>Preventive Dentistry</a:t>
            </a:r>
          </a:p>
          <a:p>
            <a:pPr lvl="1" eaLnBrk="1" hangingPunct="1"/>
            <a:r>
              <a:rPr lang="en-US" altLang="en-US" sz="2200" dirty="0">
                <a:ea typeface="ＭＳ Ｐゴシック" panose="020B0600070205080204" pitchFamily="34" charset="-128"/>
              </a:rPr>
              <a:t>Dental Anatomy</a:t>
            </a:r>
          </a:p>
          <a:p>
            <a:pPr lvl="1" eaLnBrk="1" hangingPunct="1"/>
            <a:r>
              <a:rPr lang="en-US" altLang="en-US" sz="2200" dirty="0">
                <a:ea typeface="ＭＳ Ｐゴシック" panose="020B0600070205080204" pitchFamily="34" charset="-128"/>
              </a:rPr>
              <a:t>Oral Histology &amp; Embryology </a:t>
            </a:r>
          </a:p>
        </p:txBody>
      </p:sp>
      <p:sp>
        <p:nvSpPr>
          <p:cNvPr id="82947" name="Rectangle 5">
            <a:extLst>
              <a:ext uri="{FF2B5EF4-FFF2-40B4-BE49-F238E27FC236}">
                <a16:creationId xmlns:a16="http://schemas.microsoft.com/office/drawing/2014/main" id="{C17856E5-8317-155B-955F-7EB2960EF43B}"/>
              </a:ext>
            </a:extLst>
          </p:cNvPr>
          <p:cNvSpPr>
            <a:spLocks noGrp="1" noChangeArrowheads="1"/>
          </p:cNvSpPr>
          <p:nvPr>
            <p:ph type="body" sz="half" idx="2"/>
          </p:nvPr>
        </p:nvSpPr>
        <p:spPr>
          <a:xfrm>
            <a:off x="4876800" y="1447800"/>
            <a:ext cx="4114800" cy="5410200"/>
          </a:xfrm>
        </p:spPr>
        <p:txBody>
          <a:bodyPr/>
          <a:lstStyle/>
          <a:p>
            <a:pPr eaLnBrk="1" hangingPunct="1"/>
            <a:r>
              <a:rPr lang="en-US" altLang="en-US" sz="2400" dirty="0">
                <a:ea typeface="ＭＳ Ｐゴシック" panose="020B0600070205080204" pitchFamily="34" charset="-128"/>
              </a:rPr>
              <a:t>Spring</a:t>
            </a:r>
          </a:p>
          <a:p>
            <a:pPr lvl="1" eaLnBrk="1" hangingPunct="1"/>
            <a:r>
              <a:rPr lang="en-US" altLang="en-US" sz="2200" dirty="0">
                <a:ea typeface="ＭＳ Ｐゴシック" panose="020B0600070205080204" pitchFamily="34" charset="-128"/>
              </a:rPr>
              <a:t>Neuroscience</a:t>
            </a:r>
          </a:p>
          <a:p>
            <a:pPr lvl="1" eaLnBrk="1" hangingPunct="1"/>
            <a:r>
              <a:rPr lang="en-US" altLang="en-US" sz="2200" dirty="0">
                <a:ea typeface="ＭＳ Ｐゴシック" panose="020B0600070205080204" pitchFamily="34" charset="-128"/>
              </a:rPr>
              <a:t>Nutrition</a:t>
            </a:r>
          </a:p>
          <a:p>
            <a:pPr lvl="1" eaLnBrk="1" hangingPunct="1"/>
            <a:r>
              <a:rPr lang="en-US" altLang="en-US" sz="2200" dirty="0">
                <a:ea typeface="ＭＳ Ｐゴシック" panose="020B0600070205080204" pitchFamily="34" charset="-128"/>
              </a:rPr>
              <a:t>Community Dentistry</a:t>
            </a:r>
          </a:p>
          <a:p>
            <a:pPr lvl="1" eaLnBrk="1" hangingPunct="1"/>
            <a:r>
              <a:rPr lang="en-US" altLang="en-US" sz="2200" dirty="0">
                <a:ea typeface="ＭＳ Ｐゴシック" panose="020B0600070205080204" pitchFamily="34" charset="-128"/>
              </a:rPr>
              <a:t>Oral Hygiene Techniques</a:t>
            </a:r>
          </a:p>
          <a:p>
            <a:pPr lvl="1" eaLnBrk="1" hangingPunct="1"/>
            <a:r>
              <a:rPr lang="en-US" altLang="en-US" sz="2200" dirty="0">
                <a:ea typeface="ＭＳ Ｐゴシック" panose="020B0600070205080204" pitchFamily="34" charset="-128"/>
              </a:rPr>
              <a:t>Occlusion/Fixed Prosthodontics</a:t>
            </a:r>
          </a:p>
          <a:p>
            <a:pPr lvl="1" eaLnBrk="1" hangingPunct="1"/>
            <a:r>
              <a:rPr lang="en-US" altLang="en-US" sz="2200" dirty="0">
                <a:ea typeface="ＭＳ Ｐゴシック" panose="020B0600070205080204" pitchFamily="34" charset="-128"/>
              </a:rPr>
              <a:t>History of Dentistry</a:t>
            </a:r>
          </a:p>
          <a:p>
            <a:pPr lvl="1" eaLnBrk="1" hangingPunct="1"/>
            <a:r>
              <a:rPr lang="en-US" altLang="en-US" sz="2200" dirty="0">
                <a:ea typeface="ＭＳ Ｐゴシック" panose="020B0600070205080204" pitchFamily="34" charset="-128"/>
              </a:rPr>
              <a:t>Values and Ethics</a:t>
            </a:r>
          </a:p>
          <a:p>
            <a:pPr lvl="1" eaLnBrk="1" hangingPunct="1"/>
            <a:r>
              <a:rPr lang="en-US" altLang="en-US" sz="2200" dirty="0">
                <a:ea typeface="ＭＳ Ｐゴシック" panose="020B0600070205080204" pitchFamily="34" charset="-128"/>
              </a:rPr>
              <a:t>Interpersonal Relations and Communications</a:t>
            </a:r>
          </a:p>
          <a:p>
            <a:pPr lvl="1" eaLnBrk="1" hangingPunct="1"/>
            <a:r>
              <a:rPr lang="en-US" altLang="en-US" sz="2200" dirty="0">
                <a:ea typeface="ＭＳ Ｐゴシック" panose="020B0600070205080204" pitchFamily="34" charset="-128"/>
              </a:rPr>
              <a:t>Research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56DF07AA-D585-3D8C-326C-A08500EA1A74}"/>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Creighton University School of Dentistry</a:t>
            </a:r>
          </a:p>
        </p:txBody>
      </p:sp>
      <p:sp>
        <p:nvSpPr>
          <p:cNvPr id="83970" name="Rectangle 4">
            <a:extLst>
              <a:ext uri="{FF2B5EF4-FFF2-40B4-BE49-F238E27FC236}">
                <a16:creationId xmlns:a16="http://schemas.microsoft.com/office/drawing/2014/main" id="{F52681FB-25B2-4695-E02D-75BE7DF591D8}"/>
              </a:ext>
            </a:extLst>
          </p:cNvPr>
          <p:cNvSpPr>
            <a:spLocks noGrp="1" noChangeArrowheads="1"/>
          </p:cNvSpPr>
          <p:nvPr>
            <p:ph type="body" sz="half" idx="1"/>
          </p:nvPr>
        </p:nvSpPr>
        <p:spPr>
          <a:xfrm>
            <a:off x="914400" y="1828800"/>
            <a:ext cx="3814763" cy="4302125"/>
          </a:xfrm>
        </p:spPr>
        <p:txBody>
          <a:bodyPr/>
          <a:lstStyle/>
          <a:p>
            <a:pPr eaLnBrk="1" hangingPunct="1"/>
            <a:r>
              <a:rPr lang="en-US" altLang="en-US" sz="2400">
                <a:ea typeface="ＭＳ Ｐゴシック" panose="020B0600070205080204" pitchFamily="34" charset="-128"/>
              </a:rPr>
              <a:t>Dental School</a:t>
            </a:r>
          </a:p>
          <a:p>
            <a:pPr eaLnBrk="1" hangingPunct="1"/>
            <a:r>
              <a:rPr lang="en-US" altLang="en-US" sz="2400">
                <a:ea typeface="ＭＳ Ｐゴシック" panose="020B0600070205080204" pitchFamily="34" charset="-128"/>
              </a:rPr>
              <a:t>Urban environment</a:t>
            </a:r>
          </a:p>
          <a:p>
            <a:pPr lvl="1" eaLnBrk="1" hangingPunct="1"/>
            <a:r>
              <a:rPr lang="en-US" altLang="en-US" sz="2200">
                <a:ea typeface="ＭＳ Ｐゴシック" panose="020B0600070205080204" pitchFamily="34" charset="-128"/>
              </a:rPr>
              <a:t>Extensive Activities</a:t>
            </a:r>
          </a:p>
          <a:p>
            <a:pPr lvl="1" eaLnBrk="1" hangingPunct="1"/>
            <a:r>
              <a:rPr lang="en-US" altLang="en-US" sz="2200">
                <a:ea typeface="ＭＳ Ｐゴシック" panose="020B0600070205080204" pitchFamily="34" charset="-128"/>
              </a:rPr>
              <a:t>Outstanding Patient Pool</a:t>
            </a:r>
          </a:p>
          <a:p>
            <a:pPr lvl="1" eaLnBrk="1" hangingPunct="1"/>
            <a:r>
              <a:rPr lang="en-US" altLang="en-US" sz="2200">
                <a:ea typeface="ＭＳ Ｐゴシック" panose="020B0600070205080204" pitchFamily="34" charset="-128"/>
              </a:rPr>
              <a:t>Excellent Academic Track Record</a:t>
            </a:r>
          </a:p>
          <a:p>
            <a:pPr lvl="1" eaLnBrk="1" hangingPunct="1"/>
            <a:r>
              <a:rPr lang="en-US" altLang="en-US" sz="2200">
                <a:ea typeface="ＭＳ Ｐゴシック" panose="020B0600070205080204" pitchFamily="34" charset="-128"/>
              </a:rPr>
              <a:t>Premier Clinical Program</a:t>
            </a:r>
          </a:p>
          <a:p>
            <a:pPr lvl="1" eaLnBrk="1" hangingPunct="1"/>
            <a:endParaRPr lang="en-US" altLang="en-US" sz="2200">
              <a:ea typeface="ＭＳ Ｐゴシック" panose="020B0600070205080204" pitchFamily="34" charset="-128"/>
            </a:endParaRPr>
          </a:p>
        </p:txBody>
      </p:sp>
      <p:pic>
        <p:nvPicPr>
          <p:cNvPr id="83971" name="Content Placeholder 4">
            <a:extLst>
              <a:ext uri="{FF2B5EF4-FFF2-40B4-BE49-F238E27FC236}">
                <a16:creationId xmlns:a16="http://schemas.microsoft.com/office/drawing/2014/main" id="{DDA50492-DD6C-8665-6D3F-9D4A508DF575}"/>
              </a:ext>
            </a:extLst>
          </p:cNvPr>
          <p:cNvPicPr>
            <a:picLocks noGrp="1" noChangeAspect="1" noChangeArrowheads="1"/>
          </p:cNvPicPr>
          <p:nvPr>
            <p:ph sz="half" idx="2"/>
          </p:nvPr>
        </p:nvPicPr>
        <p:blipFill>
          <a:blip r:embed="rId2" cstate="hqprint">
            <a:extLst>
              <a:ext uri="{28A0092B-C50C-407E-A947-70E740481C1C}">
                <a14:useLocalDpi xmlns:a14="http://schemas.microsoft.com/office/drawing/2010/main"/>
              </a:ext>
            </a:extLst>
          </a:blip>
          <a:srcRect/>
          <a:stretch>
            <a:fillRect/>
          </a:stretch>
        </p:blipFill>
        <p:spPr>
          <a:xfrm>
            <a:off x="4321175" y="1828800"/>
            <a:ext cx="4511675" cy="3733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87C08B5F-BF01-AE24-1544-DE0D07B16725}"/>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Creighton University School of Dentistry</a:t>
            </a:r>
          </a:p>
        </p:txBody>
      </p:sp>
      <p:sp>
        <p:nvSpPr>
          <p:cNvPr id="84994" name="Rectangle 4">
            <a:extLst>
              <a:ext uri="{FF2B5EF4-FFF2-40B4-BE49-F238E27FC236}">
                <a16:creationId xmlns:a16="http://schemas.microsoft.com/office/drawing/2014/main" id="{DEB47534-FD8A-F551-5A96-F1E2C4EA2967}"/>
              </a:ext>
            </a:extLst>
          </p:cNvPr>
          <p:cNvSpPr>
            <a:spLocks noGrp="1" noChangeArrowheads="1"/>
          </p:cNvSpPr>
          <p:nvPr>
            <p:ph type="body" sz="half" idx="1"/>
          </p:nvPr>
        </p:nvSpPr>
        <p:spPr>
          <a:xfrm>
            <a:off x="914400" y="1600200"/>
            <a:ext cx="3814763" cy="4530725"/>
          </a:xfrm>
        </p:spPr>
        <p:txBody>
          <a:bodyPr/>
          <a:lstStyle/>
          <a:p>
            <a:pPr eaLnBrk="1" hangingPunct="1"/>
            <a:r>
              <a:rPr lang="en-US" altLang="en-US" sz="2400">
                <a:ea typeface="ＭＳ Ｐゴシック" panose="020B0600070205080204" pitchFamily="34" charset="-128"/>
              </a:rPr>
              <a:t>State of the Art Clinical Sterilization Facility</a:t>
            </a:r>
          </a:p>
          <a:p>
            <a:pPr eaLnBrk="1" hangingPunct="1"/>
            <a:r>
              <a:rPr lang="en-US" altLang="en-US" sz="2400">
                <a:ea typeface="ＭＳ Ｐゴシック" panose="020B0600070205080204" pitchFamily="34" charset="-128"/>
              </a:rPr>
              <a:t>Modern Teaching Laboratories</a:t>
            </a:r>
          </a:p>
          <a:p>
            <a:pPr eaLnBrk="1" hangingPunct="1"/>
            <a:r>
              <a:rPr lang="en-US" altLang="en-US" sz="2400">
                <a:ea typeface="ＭＳ Ｐゴシック" panose="020B0600070205080204" pitchFamily="34" charset="-128"/>
              </a:rPr>
              <a:t>Excellent facilities in general</a:t>
            </a:r>
          </a:p>
        </p:txBody>
      </p:sp>
      <p:pic>
        <p:nvPicPr>
          <p:cNvPr id="84995" name="Content Placeholder 6">
            <a:extLst>
              <a:ext uri="{FF2B5EF4-FFF2-40B4-BE49-F238E27FC236}">
                <a16:creationId xmlns:a16="http://schemas.microsoft.com/office/drawing/2014/main" id="{B27B218B-91AF-D85E-2533-59FBEFBECCF6}"/>
              </a:ext>
            </a:extLst>
          </p:cNvPr>
          <p:cNvPicPr>
            <a:picLocks noGrp="1" noChangeAspect="1" noChangeArrowheads="1"/>
          </p:cNvPicPr>
          <p:nvPr>
            <p:ph sz="quarter" idx="2"/>
          </p:nvPr>
        </p:nvPicPr>
        <p:blipFill>
          <a:blip r:embed="rId3" cstate="hqprint">
            <a:extLst>
              <a:ext uri="{28A0092B-C50C-407E-A947-70E740481C1C}">
                <a14:useLocalDpi xmlns:a14="http://schemas.microsoft.com/office/drawing/2010/main"/>
              </a:ext>
            </a:extLst>
          </a:blip>
          <a:srcRect/>
          <a:stretch>
            <a:fillRect/>
          </a:stretch>
        </p:blipFill>
        <p:spPr>
          <a:xfrm>
            <a:off x="6858000" y="762000"/>
            <a:ext cx="1828800" cy="2109788"/>
          </a:xfrm>
        </p:spPr>
      </p:pic>
      <p:pic>
        <p:nvPicPr>
          <p:cNvPr id="84996" name="Content Placeholder 12">
            <a:extLst>
              <a:ext uri="{FF2B5EF4-FFF2-40B4-BE49-F238E27FC236}">
                <a16:creationId xmlns:a16="http://schemas.microsoft.com/office/drawing/2014/main" id="{9616B048-D7C0-E152-46D7-A5C76B16AF6E}"/>
              </a:ext>
            </a:extLst>
          </p:cNvPr>
          <p:cNvPicPr>
            <a:picLocks noGrp="1" noChangeAspect="1" noChangeArrowheads="1"/>
          </p:cNvPicPr>
          <p:nvPr>
            <p:ph sz="quarter" idx="3"/>
          </p:nvPr>
        </p:nvPicPr>
        <p:blipFill>
          <a:blip r:embed="rId4" cstate="hqprint">
            <a:extLst>
              <a:ext uri="{28A0092B-C50C-407E-A947-70E740481C1C}">
                <a14:useLocalDpi xmlns:a14="http://schemas.microsoft.com/office/drawing/2010/main"/>
              </a:ext>
            </a:extLst>
          </a:blip>
          <a:srcRect/>
          <a:stretch>
            <a:fillRect/>
          </a:stretch>
        </p:blipFill>
        <p:spPr>
          <a:xfrm>
            <a:off x="4184650" y="2959100"/>
            <a:ext cx="4578350" cy="38735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781EC8B-9477-3F3C-A281-ED0273AC9DD9}"/>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Creighton University School of Dentistry</a:t>
            </a:r>
          </a:p>
        </p:txBody>
      </p:sp>
      <p:sp>
        <p:nvSpPr>
          <p:cNvPr id="87042" name="Rectangle 8">
            <a:extLst>
              <a:ext uri="{FF2B5EF4-FFF2-40B4-BE49-F238E27FC236}">
                <a16:creationId xmlns:a16="http://schemas.microsoft.com/office/drawing/2014/main" id="{C58DC971-FF77-4AD5-B138-E9C958501ADA}"/>
              </a:ext>
            </a:extLst>
          </p:cNvPr>
          <p:cNvSpPr>
            <a:spLocks noGrp="1" noChangeArrowheads="1"/>
          </p:cNvSpPr>
          <p:nvPr>
            <p:ph type="body" sz="half" idx="3"/>
          </p:nvPr>
        </p:nvSpPr>
        <p:spPr>
          <a:xfrm>
            <a:off x="4872038" y="1600200"/>
            <a:ext cx="4043362" cy="4530725"/>
          </a:xfrm>
        </p:spPr>
        <p:txBody>
          <a:bodyPr/>
          <a:lstStyle/>
          <a:p>
            <a:pPr eaLnBrk="1" hangingPunct="1"/>
            <a:r>
              <a:rPr lang="en-US" altLang="en-US" sz="2400">
                <a:ea typeface="ＭＳ Ｐゴシック" panose="020B0600070205080204" pitchFamily="34" charset="-128"/>
              </a:rPr>
              <a:t>Excellent Patient Base for Teaching Cases</a:t>
            </a:r>
          </a:p>
          <a:p>
            <a:pPr eaLnBrk="1" hangingPunct="1"/>
            <a:r>
              <a:rPr lang="en-US" altLang="en-US" sz="2400">
                <a:ea typeface="ＭＳ Ｐゴシック" panose="020B0600070205080204" pitchFamily="34" charset="-128"/>
              </a:rPr>
              <a:t>No specialty programs or advanced education programs – all patients for the dental students</a:t>
            </a:r>
          </a:p>
          <a:p>
            <a:pPr lvl="1" eaLnBrk="1" hangingPunct="1"/>
            <a:r>
              <a:rPr lang="en-US" altLang="en-US" sz="2200">
                <a:ea typeface="ＭＳ Ｐゴシック" panose="020B0600070205080204" pitchFamily="34" charset="-128"/>
              </a:rPr>
              <a:t>Provides dental students experience with specialty areas of dentistry</a:t>
            </a:r>
          </a:p>
          <a:p>
            <a:pPr lvl="1" eaLnBrk="1" hangingPunct="1"/>
            <a:r>
              <a:rPr lang="en-US" altLang="en-US" sz="2200">
                <a:ea typeface="ＭＳ Ｐゴシック" panose="020B0600070205080204" pitchFamily="34" charset="-128"/>
              </a:rPr>
              <a:t>Taught by specialists in these areas</a:t>
            </a:r>
          </a:p>
        </p:txBody>
      </p:sp>
      <p:pic>
        <p:nvPicPr>
          <p:cNvPr id="87043" name="Content Placeholder 6">
            <a:extLst>
              <a:ext uri="{FF2B5EF4-FFF2-40B4-BE49-F238E27FC236}">
                <a16:creationId xmlns:a16="http://schemas.microsoft.com/office/drawing/2014/main" id="{E6E96148-C5B4-856A-3C10-36F0DFC85493}"/>
              </a:ext>
            </a:extLst>
          </p:cNvPr>
          <p:cNvPicPr>
            <a:picLocks noGrp="1" noChangeAspect="1" noChangeArrowheads="1"/>
          </p:cNvPicPr>
          <p:nvPr>
            <p:ph sz="quarter" idx="1"/>
          </p:nvPr>
        </p:nvPicPr>
        <p:blipFill>
          <a:blip r:embed="rId2" cstate="hqprint">
            <a:extLst>
              <a:ext uri="{28A0092B-C50C-407E-A947-70E740481C1C}">
                <a14:useLocalDpi xmlns:a14="http://schemas.microsoft.com/office/drawing/2010/main"/>
              </a:ext>
            </a:extLst>
          </a:blip>
          <a:srcRect/>
          <a:stretch>
            <a:fillRect/>
          </a:stretch>
        </p:blipFill>
        <p:spPr>
          <a:xfrm>
            <a:off x="1560513" y="1600200"/>
            <a:ext cx="2517775" cy="2189163"/>
          </a:xfrm>
        </p:spPr>
      </p:pic>
      <p:pic>
        <p:nvPicPr>
          <p:cNvPr id="87044" name="Content Placeholder 8">
            <a:extLst>
              <a:ext uri="{FF2B5EF4-FFF2-40B4-BE49-F238E27FC236}">
                <a16:creationId xmlns:a16="http://schemas.microsoft.com/office/drawing/2014/main" id="{95F902F4-EC8D-90BC-14B2-4F96BA65FDFD}"/>
              </a:ext>
            </a:extLst>
          </p:cNvPr>
          <p:cNvPicPr>
            <a:picLocks noGrp="1" noChangeAspect="1" noChangeArrowheads="1"/>
          </p:cNvPicPr>
          <p:nvPr>
            <p:ph sz="quarter" idx="2"/>
          </p:nvPr>
        </p:nvPicPr>
        <p:blipFill>
          <a:blip r:embed="rId3" cstate="hqprint">
            <a:extLst>
              <a:ext uri="{28A0092B-C50C-407E-A947-70E740481C1C}">
                <a14:useLocalDpi xmlns:a14="http://schemas.microsoft.com/office/drawing/2010/main"/>
              </a:ext>
            </a:extLst>
          </a:blip>
          <a:srcRect/>
          <a:stretch>
            <a:fillRect/>
          </a:stretch>
        </p:blipFill>
        <p:spPr>
          <a:xfrm>
            <a:off x="1265238" y="3941763"/>
            <a:ext cx="3254375" cy="2611437"/>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8235B49-FF18-44CA-7210-49409464D5C2}"/>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Creighton University School of Dentistry</a:t>
            </a:r>
          </a:p>
        </p:txBody>
      </p:sp>
      <p:sp>
        <p:nvSpPr>
          <p:cNvPr id="88066" name="Rectangle 6">
            <a:extLst>
              <a:ext uri="{FF2B5EF4-FFF2-40B4-BE49-F238E27FC236}">
                <a16:creationId xmlns:a16="http://schemas.microsoft.com/office/drawing/2014/main" id="{71AD6C4B-2723-1445-2C07-193F728D55B4}"/>
              </a:ext>
            </a:extLst>
          </p:cNvPr>
          <p:cNvSpPr>
            <a:spLocks noGrp="1" noChangeArrowheads="1"/>
          </p:cNvSpPr>
          <p:nvPr>
            <p:ph type="body" sz="half" idx="1"/>
          </p:nvPr>
        </p:nvSpPr>
        <p:spPr>
          <a:xfrm>
            <a:off x="914400" y="1600200"/>
            <a:ext cx="3814763" cy="2514600"/>
          </a:xfrm>
        </p:spPr>
        <p:txBody>
          <a:bodyPr/>
          <a:lstStyle/>
          <a:p>
            <a:pPr eaLnBrk="1" hangingPunct="1"/>
            <a:r>
              <a:rPr lang="en-US" altLang="en-US" sz="2400">
                <a:ea typeface="ＭＳ Ｐゴシック" panose="020B0600070205080204" pitchFamily="34" charset="-128"/>
              </a:rPr>
              <a:t>Cone Beam CT Scanning</a:t>
            </a:r>
          </a:p>
          <a:p>
            <a:pPr eaLnBrk="1" hangingPunct="1"/>
            <a:r>
              <a:rPr lang="en-US" altLang="en-US" sz="2400">
                <a:ea typeface="ＭＳ Ｐゴシック" panose="020B0600070205080204" pitchFamily="34" charset="-128"/>
              </a:rPr>
              <a:t>Simulation Lab</a:t>
            </a:r>
          </a:p>
          <a:p>
            <a:pPr eaLnBrk="1" hangingPunct="1"/>
            <a:r>
              <a:rPr lang="en-US" altLang="en-US" sz="2400">
                <a:ea typeface="ＭＳ Ｐゴシック" panose="020B0600070205080204" pitchFamily="34" charset="-128"/>
              </a:rPr>
              <a:t>CEREC</a:t>
            </a:r>
          </a:p>
          <a:p>
            <a:pPr eaLnBrk="1" hangingPunct="1"/>
            <a:r>
              <a:rPr lang="en-US" altLang="en-US" sz="2400">
                <a:ea typeface="ＭＳ Ｐゴシック" panose="020B0600070205080204" pitchFamily="34" charset="-128"/>
              </a:rPr>
              <a:t>Computer Monitors at Each Work Station</a:t>
            </a:r>
          </a:p>
          <a:p>
            <a:pPr eaLnBrk="1" hangingPunct="1">
              <a:buFont typeface="Wingdings" pitchFamily="2" charset="2"/>
              <a:buNone/>
            </a:pPr>
            <a:endParaRPr lang="en-US" altLang="en-US" sz="2400">
              <a:ea typeface="ＭＳ Ｐゴシック" panose="020B0600070205080204" pitchFamily="34" charset="-128"/>
            </a:endParaRPr>
          </a:p>
          <a:p>
            <a:pPr eaLnBrk="1" hangingPunct="1">
              <a:buFont typeface="Wingdings" pitchFamily="2" charset="2"/>
              <a:buNone/>
            </a:pPr>
            <a:endParaRPr lang="en-US" altLang="en-US" sz="2400">
              <a:ea typeface="ＭＳ Ｐゴシック" panose="020B0600070205080204" pitchFamily="34" charset="-128"/>
            </a:endParaRPr>
          </a:p>
        </p:txBody>
      </p:sp>
      <p:pic>
        <p:nvPicPr>
          <p:cNvPr id="88067" name="Content Placeholder 6">
            <a:extLst>
              <a:ext uri="{FF2B5EF4-FFF2-40B4-BE49-F238E27FC236}">
                <a16:creationId xmlns:a16="http://schemas.microsoft.com/office/drawing/2014/main" id="{F8885A93-CC62-2563-B982-BE3090DA0AEF}"/>
              </a:ext>
            </a:extLst>
          </p:cNvPr>
          <p:cNvPicPr>
            <a:picLocks noGrp="1" noChangeAspect="1" noChangeArrowheads="1"/>
          </p:cNvPicPr>
          <p:nvPr>
            <p:ph sz="quarter" idx="2"/>
          </p:nvPr>
        </p:nvPicPr>
        <p:blipFill>
          <a:blip r:embed="rId2" cstate="hqprint">
            <a:extLst>
              <a:ext uri="{28A0092B-C50C-407E-A947-70E740481C1C}">
                <a14:useLocalDpi xmlns:a14="http://schemas.microsoft.com/office/drawing/2010/main"/>
              </a:ext>
            </a:extLst>
          </a:blip>
          <a:srcRect/>
          <a:stretch>
            <a:fillRect/>
          </a:stretch>
        </p:blipFill>
        <p:spPr>
          <a:xfrm>
            <a:off x="5334000" y="849313"/>
            <a:ext cx="3352800" cy="3135312"/>
          </a:xfrm>
        </p:spPr>
      </p:pic>
      <p:pic>
        <p:nvPicPr>
          <p:cNvPr id="88068" name="Content Placeholder 8">
            <a:extLst>
              <a:ext uri="{FF2B5EF4-FFF2-40B4-BE49-F238E27FC236}">
                <a16:creationId xmlns:a16="http://schemas.microsoft.com/office/drawing/2014/main" id="{A2B42339-44E7-AA61-819F-177FD2130E3F}"/>
              </a:ext>
            </a:extLst>
          </p:cNvPr>
          <p:cNvPicPr>
            <a:picLocks noGrp="1" noChangeAspect="1" noChangeArrowheads="1"/>
          </p:cNvPicPr>
          <p:nvPr>
            <p:ph sz="quarter" idx="3"/>
          </p:nvPr>
        </p:nvPicPr>
        <p:blipFill>
          <a:blip r:embed="rId3" cstate="hqprint">
            <a:extLst>
              <a:ext uri="{28A0092B-C50C-407E-A947-70E740481C1C}">
                <a14:useLocalDpi xmlns:a14="http://schemas.microsoft.com/office/drawing/2010/main"/>
              </a:ext>
            </a:extLst>
          </a:blip>
          <a:srcRect/>
          <a:stretch>
            <a:fillRect/>
          </a:stretch>
        </p:blipFill>
        <p:spPr>
          <a:xfrm>
            <a:off x="1981200" y="4114800"/>
            <a:ext cx="6096000" cy="2668588"/>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5">
            <a:extLst>
              <a:ext uri="{FF2B5EF4-FFF2-40B4-BE49-F238E27FC236}">
                <a16:creationId xmlns:a16="http://schemas.microsoft.com/office/drawing/2014/main" id="{801598F0-DEB2-C54D-2882-C0C20B218617}"/>
              </a:ext>
            </a:extLst>
          </p:cNvPr>
          <p:cNvSpPr>
            <a:spLocks noGrp="1" noChangeArrowheads="1"/>
          </p:cNvSpPr>
          <p:nvPr>
            <p:ph type="title"/>
          </p:nvPr>
        </p:nvSpPr>
        <p:spPr/>
        <p:txBody>
          <a:bodyPr/>
          <a:lstStyle/>
          <a:p>
            <a:pPr algn="ctr"/>
            <a:r>
              <a:rPr lang="en-US" altLang="en-US">
                <a:ea typeface="ＭＳ Ｐゴシック" panose="020B0600070205080204" pitchFamily="34" charset="-128"/>
              </a:rPr>
              <a:t>Creighton University </a:t>
            </a:r>
            <a:br>
              <a:rPr lang="en-US" altLang="en-US">
                <a:ea typeface="ＭＳ Ｐゴシック" panose="020B0600070205080204" pitchFamily="34" charset="-128"/>
              </a:rPr>
            </a:br>
            <a:r>
              <a:rPr lang="en-US" altLang="en-US">
                <a:ea typeface="ＭＳ Ｐゴシック" panose="020B0600070205080204" pitchFamily="34" charset="-128"/>
              </a:rPr>
              <a:t>School of Dentistry</a:t>
            </a:r>
          </a:p>
        </p:txBody>
      </p:sp>
      <p:pic>
        <p:nvPicPr>
          <p:cNvPr id="89090" name="Content Placeholder 8">
            <a:extLst>
              <a:ext uri="{FF2B5EF4-FFF2-40B4-BE49-F238E27FC236}">
                <a16:creationId xmlns:a16="http://schemas.microsoft.com/office/drawing/2014/main" id="{1AA9326E-0654-0676-CA72-B3348147042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54050" y="1905000"/>
            <a:ext cx="8367713" cy="38862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729F8DA2-E77A-F36A-1507-96B9A9F95003}"/>
              </a:ext>
            </a:extLst>
          </p:cNvPr>
          <p:cNvSpPr>
            <a:spLocks noGrp="1" noChangeArrowheads="1"/>
          </p:cNvSpPr>
          <p:nvPr>
            <p:ph type="title"/>
          </p:nvPr>
        </p:nvSpPr>
        <p:spPr/>
        <p:txBody>
          <a:bodyPr/>
          <a:lstStyle/>
          <a:p>
            <a:r>
              <a:rPr lang="en-US" altLang="en-US">
                <a:ea typeface="ＭＳ Ｐゴシック" panose="020B0600070205080204" pitchFamily="34" charset="-128"/>
              </a:rPr>
              <a:t>What Our Graduates Say:</a:t>
            </a:r>
          </a:p>
        </p:txBody>
      </p:sp>
      <p:sp>
        <p:nvSpPr>
          <p:cNvPr id="90114" name="Content Placeholder 2">
            <a:extLst>
              <a:ext uri="{FF2B5EF4-FFF2-40B4-BE49-F238E27FC236}">
                <a16:creationId xmlns:a16="http://schemas.microsoft.com/office/drawing/2014/main" id="{3F6E2AB5-D7F0-00BA-1D8B-8C55CB45A1CA}"/>
              </a:ext>
            </a:extLst>
          </p:cNvPr>
          <p:cNvSpPr>
            <a:spLocks noGrp="1" noChangeArrowheads="1"/>
          </p:cNvSpPr>
          <p:nvPr>
            <p:ph idx="1"/>
          </p:nvPr>
        </p:nvSpPr>
        <p:spPr/>
        <p:txBody>
          <a:bodyPr/>
          <a:lstStyle/>
          <a:p>
            <a:r>
              <a:rPr lang="ja-JP" altLang="en-US">
                <a:ea typeface="ＭＳ Ｐゴシック" panose="020B0600070205080204" pitchFamily="34" charset="-128"/>
              </a:rPr>
              <a:t>“</a:t>
            </a:r>
            <a:r>
              <a:rPr lang="en-US" altLang="ja-JP">
                <a:ea typeface="ＭＳ Ｐゴシック" panose="020B0600070205080204" pitchFamily="34" charset="-128"/>
              </a:rPr>
              <a:t>The IDEP program provided me with an opportunity to attend one of the best dental schools in the nation.  Creighton produces great general dentists and the clinical experience is unmatched.  I felt ready and confident the day I graduated, which is why I chose to buy a solo general practice.  I have been successful thus far, and I can thank Creighton and the IDEP program.</a:t>
            </a:r>
            <a:r>
              <a:rPr lang="ja-JP" altLang="en-US">
                <a:ea typeface="ＭＳ Ｐゴシック" panose="020B0600070205080204" pitchFamily="34" charset="-128"/>
              </a:rPr>
              <a:t>”</a:t>
            </a:r>
            <a:endParaRPr lang="en-US" altLang="ja-JP">
              <a:ea typeface="ＭＳ Ｐゴシック" panose="020B0600070205080204" pitchFamily="34" charset="-128"/>
            </a:endParaRPr>
          </a:p>
          <a:p>
            <a:pPr>
              <a:buFont typeface="Wingdings" pitchFamily="2" charset="2"/>
              <a:buNone/>
            </a:pPr>
            <a:r>
              <a:rPr lang="en-US" altLang="en-US">
                <a:ea typeface="ＭＳ Ｐゴシック" panose="020B0600070205080204" pitchFamily="34" charset="-128"/>
              </a:rPr>
              <a:t>				- Jayson Bird, DDS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68940B4D-BBF1-67B1-AFEA-16B545CDB3E9}"/>
              </a:ext>
            </a:extLst>
          </p:cNvPr>
          <p:cNvSpPr>
            <a:spLocks noGrp="1" noChangeArrowheads="1"/>
          </p:cNvSpPr>
          <p:nvPr>
            <p:ph type="title"/>
          </p:nvPr>
        </p:nvSpPr>
        <p:spPr/>
        <p:txBody>
          <a:bodyPr/>
          <a:lstStyle/>
          <a:p>
            <a:r>
              <a:rPr lang="en-US" altLang="en-US">
                <a:ea typeface="ＭＳ Ｐゴシック" panose="020B0600070205080204" pitchFamily="34" charset="-128"/>
              </a:rPr>
              <a:t>What Our Graduates Say:</a:t>
            </a:r>
          </a:p>
        </p:txBody>
      </p:sp>
      <p:sp>
        <p:nvSpPr>
          <p:cNvPr id="91138" name="Content Placeholder 2">
            <a:extLst>
              <a:ext uri="{FF2B5EF4-FFF2-40B4-BE49-F238E27FC236}">
                <a16:creationId xmlns:a16="http://schemas.microsoft.com/office/drawing/2014/main" id="{59DDE7C1-517F-8619-D559-937DBAC571D8}"/>
              </a:ext>
            </a:extLst>
          </p:cNvPr>
          <p:cNvSpPr>
            <a:spLocks noGrp="1" noChangeArrowheads="1"/>
          </p:cNvSpPr>
          <p:nvPr>
            <p:ph idx="1"/>
          </p:nvPr>
        </p:nvSpPr>
        <p:spPr>
          <a:xfrm>
            <a:off x="609600" y="1524000"/>
            <a:ext cx="8382000" cy="4606925"/>
          </a:xfrm>
        </p:spPr>
        <p:txBody>
          <a:bodyPr/>
          <a:lstStyle/>
          <a:p>
            <a:r>
              <a:rPr lang="ja-JP" altLang="en-US">
                <a:ea typeface="ＭＳ Ｐゴシック" panose="020B0600070205080204" pitchFamily="34" charset="-128"/>
              </a:rPr>
              <a:t>“</a:t>
            </a:r>
            <a:r>
              <a:rPr lang="en-US" altLang="ja-JP">
                <a:ea typeface="ＭＳ Ｐゴシック" panose="020B0600070205080204" pitchFamily="34" charset="-128"/>
              </a:rPr>
              <a:t>I am definitely pleased that I chose to attend Creighton University via the Idaho Dental Education Program.  The day I started at my practice, the senior dentist who I was supposed to be working with had to go in for cardiac bypass surgery and retired.  I felt very prepared to walk in and confidently do dentistry.  It has been three months now and the business side is slowly coming around, but the transition wouldn</a:t>
            </a:r>
            <a:r>
              <a:rPr lang="ja-JP" altLang="en-US">
                <a:ea typeface="ＭＳ Ｐゴシック" panose="020B0600070205080204" pitchFamily="34" charset="-128"/>
              </a:rPr>
              <a:t>’</a:t>
            </a:r>
            <a:r>
              <a:rPr lang="en-US" altLang="ja-JP">
                <a:ea typeface="ＭＳ Ｐゴシック" panose="020B0600070205080204" pitchFamily="34" charset="-128"/>
              </a:rPr>
              <a:t>t have gone smoothly if the dentistry part wasn</a:t>
            </a:r>
            <a:r>
              <a:rPr lang="ja-JP" altLang="en-US">
                <a:ea typeface="ＭＳ Ｐゴシック" panose="020B0600070205080204" pitchFamily="34" charset="-128"/>
              </a:rPr>
              <a:t>’</a:t>
            </a:r>
            <a:r>
              <a:rPr lang="en-US" altLang="ja-JP">
                <a:ea typeface="ＭＳ Ｐゴシック" panose="020B0600070205080204" pitchFamily="34" charset="-128"/>
              </a:rPr>
              <a:t>t there.</a:t>
            </a:r>
          </a:p>
          <a:p>
            <a:pPr>
              <a:buFont typeface="Wingdings" pitchFamily="2" charset="2"/>
              <a:buNone/>
            </a:pPr>
            <a:r>
              <a:rPr lang="en-US" altLang="en-US">
                <a:ea typeface="ＭＳ Ｐゴシック" panose="020B0600070205080204" pitchFamily="34" charset="-128"/>
              </a:rPr>
              <a:t>		- Carla Grossklaus Kucirek, DDS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3A08ED70-0A47-E198-1B88-9EF2E51D2F4A}"/>
              </a:ext>
            </a:extLst>
          </p:cNvPr>
          <p:cNvSpPr>
            <a:spLocks noGrp="1" noChangeArrowheads="1"/>
          </p:cNvSpPr>
          <p:nvPr>
            <p:ph type="title"/>
          </p:nvPr>
        </p:nvSpPr>
        <p:spPr/>
        <p:txBody>
          <a:bodyPr/>
          <a:lstStyle/>
          <a:p>
            <a:r>
              <a:rPr lang="en-US" altLang="en-US">
                <a:ea typeface="ＭＳ Ｐゴシック" panose="020B0600070205080204" pitchFamily="34" charset="-128"/>
              </a:rPr>
              <a:t>What Our Graduates Say:</a:t>
            </a:r>
          </a:p>
        </p:txBody>
      </p:sp>
      <p:sp>
        <p:nvSpPr>
          <p:cNvPr id="92162" name="Content Placeholder 2">
            <a:extLst>
              <a:ext uri="{FF2B5EF4-FFF2-40B4-BE49-F238E27FC236}">
                <a16:creationId xmlns:a16="http://schemas.microsoft.com/office/drawing/2014/main" id="{43C3D42C-F90D-0C41-E578-7A471E53066E}"/>
              </a:ext>
            </a:extLst>
          </p:cNvPr>
          <p:cNvSpPr>
            <a:spLocks noGrp="1" noChangeArrowheads="1"/>
          </p:cNvSpPr>
          <p:nvPr>
            <p:ph idx="1"/>
          </p:nvPr>
        </p:nvSpPr>
        <p:spPr>
          <a:xfrm>
            <a:off x="533400" y="1524000"/>
            <a:ext cx="8458200" cy="5181600"/>
          </a:xfrm>
        </p:spPr>
        <p:txBody>
          <a:bodyPr/>
          <a:lstStyle/>
          <a:p>
            <a:r>
              <a:rPr lang="ja-JP" altLang="en-US" sz="2600">
                <a:ea typeface="ＭＳ Ｐゴシック" panose="020B0600070205080204" pitchFamily="34" charset="-128"/>
              </a:rPr>
              <a:t>“</a:t>
            </a:r>
            <a:r>
              <a:rPr lang="en-US" altLang="ja-JP" sz="2600">
                <a:ea typeface="ＭＳ Ｐゴシック" panose="020B0600070205080204" pitchFamily="34" charset="-128"/>
              </a:rPr>
              <a:t>I could go on and on about how the IDEP experience blessed my life.  I received a significant scholarship and got to spend the first year in Idaho.  The small class size of 8 with brilliant students who each sacrifice to help each other succeed.  There is an expansive patient base that allows students to stay busy performing many different procedures.  The best thing I received was the opportunity to sit on the shoulders of giants in the dental industry and let them help craft me into not only a better dentist, but a better person also.</a:t>
            </a:r>
            <a:r>
              <a:rPr lang="ja-JP" altLang="en-US" sz="2600">
                <a:ea typeface="ＭＳ Ｐゴシック" panose="020B0600070205080204" pitchFamily="34" charset="-128"/>
              </a:rPr>
              <a:t>”</a:t>
            </a:r>
            <a:endParaRPr lang="en-US" altLang="ja-JP" sz="2600">
              <a:ea typeface="ＭＳ Ｐゴシック" panose="020B0600070205080204" pitchFamily="34" charset="-128"/>
            </a:endParaRPr>
          </a:p>
          <a:p>
            <a:pPr>
              <a:buFont typeface="Wingdings" pitchFamily="2" charset="2"/>
              <a:buNone/>
            </a:pPr>
            <a:r>
              <a:rPr lang="en-US" altLang="en-US" sz="2600">
                <a:ea typeface="ＭＳ Ｐゴシック" panose="020B0600070205080204" pitchFamily="34" charset="-128"/>
              </a:rPr>
              <a:t>				- Matt Kunz, DDS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2098D1DE-5B8D-416B-D513-934EC392816A}"/>
              </a:ext>
            </a:extLst>
          </p:cNvPr>
          <p:cNvSpPr>
            <a:spLocks noGrp="1" noChangeArrowheads="1"/>
          </p:cNvSpPr>
          <p:nvPr>
            <p:ph type="title"/>
          </p:nvPr>
        </p:nvSpPr>
        <p:spPr/>
        <p:txBody>
          <a:bodyPr/>
          <a:lstStyle/>
          <a:p>
            <a:r>
              <a:rPr lang="en-US" altLang="en-US">
                <a:ea typeface="ＭＳ Ｐゴシック" panose="020B0600070205080204" pitchFamily="34" charset="-128"/>
              </a:rPr>
              <a:t>Why I Chose IDEP:</a:t>
            </a:r>
          </a:p>
        </p:txBody>
      </p:sp>
      <p:sp>
        <p:nvSpPr>
          <p:cNvPr id="93186" name="Content Placeholder 2">
            <a:extLst>
              <a:ext uri="{FF2B5EF4-FFF2-40B4-BE49-F238E27FC236}">
                <a16:creationId xmlns:a16="http://schemas.microsoft.com/office/drawing/2014/main" id="{0F41230E-1476-3DB5-C73A-0C935D55D853}"/>
              </a:ext>
            </a:extLst>
          </p:cNvPr>
          <p:cNvSpPr>
            <a:spLocks noGrp="1" noChangeArrowheads="1"/>
          </p:cNvSpPr>
          <p:nvPr>
            <p:ph idx="1"/>
          </p:nvPr>
        </p:nvSpPr>
        <p:spPr>
          <a:xfrm>
            <a:off x="609600" y="1447800"/>
            <a:ext cx="8458200" cy="5334000"/>
          </a:xfrm>
        </p:spPr>
        <p:txBody>
          <a:bodyPr/>
          <a:lstStyle/>
          <a:p>
            <a:pPr marL="0" indent="0">
              <a:buFont typeface="Wingdings" pitchFamily="2" charset="2"/>
              <a:buNone/>
            </a:pPr>
            <a:r>
              <a:rPr lang="ja-JP" altLang="en-US" sz="2100">
                <a:ea typeface="ＭＳ Ｐゴシック" panose="020B0600070205080204" pitchFamily="34" charset="-128"/>
              </a:rPr>
              <a:t>“</a:t>
            </a:r>
            <a:r>
              <a:rPr lang="en-US" altLang="ja-JP" sz="2100">
                <a:ea typeface="ＭＳ Ｐゴシック" panose="020B0600070205080204" pitchFamily="34" charset="-128"/>
              </a:rPr>
              <a:t>I chose IDEP for a number of reasons.  It was really great to be a part of a class of only 8 students for the first year of dental school.  This is a time where you build a foundation for what you</a:t>
            </a:r>
            <a:r>
              <a:rPr lang="ja-JP" altLang="en-US" sz="2100">
                <a:ea typeface="ＭＳ Ｐゴシック" panose="020B0600070205080204" pitchFamily="34" charset="-128"/>
              </a:rPr>
              <a:t>’</a:t>
            </a:r>
            <a:r>
              <a:rPr lang="en-US" altLang="ja-JP" sz="2100">
                <a:ea typeface="ＭＳ Ｐゴシック" panose="020B0600070205080204" pitchFamily="34" charset="-128"/>
              </a:rPr>
              <a:t>ll be doing for the rest of your career.  In IDEP you have a great opportunity to get immediate feedback and close interaction with the instructors, due to the small class size, to develop the fundamental concepts and skills.  The majority of the dental related instructors operate a private practice and can share a wealth of knowledge about what dentistry will be like after school. The instructors not only teach you a great deal about the technical aspects of dentistry, but also about how to become a great member of the dental community that practices with honor and integrity.  Lastly, the financial aid that IDEP provided will allow me to be in a better position financially when I enter the work-field. IDEP is a great opportunity and one that will build the foundation for a successful dental career.</a:t>
            </a:r>
            <a:r>
              <a:rPr lang="ja-JP" altLang="en-US" sz="2100">
                <a:ea typeface="ＭＳ Ｐゴシック" panose="020B0600070205080204" pitchFamily="34" charset="-128"/>
              </a:rPr>
              <a:t>”</a:t>
            </a:r>
            <a:r>
              <a:rPr lang="en-US" altLang="ja-JP" sz="2100">
                <a:ea typeface="ＭＳ Ｐゴシック" panose="020B0600070205080204" pitchFamily="34" charset="-128"/>
              </a:rPr>
              <a:t>                </a:t>
            </a:r>
          </a:p>
          <a:p>
            <a:pPr marL="0" indent="0">
              <a:buFont typeface="Wingdings" pitchFamily="2" charset="2"/>
              <a:buNone/>
            </a:pPr>
            <a:r>
              <a:rPr lang="en-US" altLang="en-US" sz="2100">
                <a:ea typeface="ＭＳ Ｐゴシック" panose="020B0600070205080204" pitchFamily="34" charset="-128"/>
              </a:rPr>
              <a:t>				  -Ryan Morris (CU Class of 2015)</a:t>
            </a:r>
          </a:p>
          <a:p>
            <a:pPr marL="0" indent="0"/>
            <a:endParaRPr lang="en-US" altLang="en-US">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B8E123E-C695-B232-0B62-951C45E173A1}"/>
              </a:ext>
            </a:extLst>
          </p:cNvPr>
          <p:cNvSpPr>
            <a:spLocks noGrp="1" noChangeArrowheads="1"/>
          </p:cNvSpPr>
          <p:nvPr>
            <p:ph type="title"/>
          </p:nvPr>
        </p:nvSpPr>
        <p:spPr>
          <a:xfrm>
            <a:off x="381000" y="277813"/>
            <a:ext cx="8305800" cy="1143000"/>
          </a:xfrm>
        </p:spPr>
        <p:txBody>
          <a:bodyPr/>
          <a:lstStyle/>
          <a:p>
            <a:pPr eaLnBrk="1" hangingPunct="1"/>
            <a:r>
              <a:rPr lang="en-US" altLang="en-US">
                <a:ea typeface="ＭＳ Ｐゴシック" panose="020B0600070205080204" pitchFamily="34" charset="-128"/>
              </a:rPr>
              <a:t>	Idaho Dental Education Program</a:t>
            </a:r>
          </a:p>
        </p:txBody>
      </p:sp>
      <p:sp>
        <p:nvSpPr>
          <p:cNvPr id="38914" name="Rectangle 3">
            <a:extLst>
              <a:ext uri="{FF2B5EF4-FFF2-40B4-BE49-F238E27FC236}">
                <a16:creationId xmlns:a16="http://schemas.microsoft.com/office/drawing/2014/main" id="{22ED9CC1-F821-64D8-5308-088D846E3804}"/>
              </a:ext>
            </a:extLst>
          </p:cNvPr>
          <p:cNvSpPr>
            <a:spLocks noGrp="1" noChangeArrowheads="1"/>
          </p:cNvSpPr>
          <p:nvPr>
            <p:ph type="body" idx="1"/>
          </p:nvPr>
        </p:nvSpPr>
        <p:spPr>
          <a:xfrm>
            <a:off x="914400" y="1905000"/>
            <a:ext cx="7772400" cy="4530725"/>
          </a:xfrm>
        </p:spPr>
        <p:txBody>
          <a:bodyPr/>
          <a:lstStyle/>
          <a:p>
            <a:pPr eaLnBrk="1" hangingPunct="1"/>
            <a:r>
              <a:rPr lang="en-US" altLang="en-US">
                <a:ea typeface="ＭＳ Ｐゴシック" panose="020B0600070205080204" pitchFamily="34" charset="-128"/>
              </a:rPr>
              <a:t>Contract between the State of Idaho and Creighton University in Omaha, Nebraska</a:t>
            </a:r>
          </a:p>
          <a:p>
            <a:pPr eaLnBrk="1" hangingPunct="1"/>
            <a:r>
              <a:rPr lang="en-US" altLang="en-US">
                <a:ea typeface="ＭＳ Ｐゴシック" panose="020B0600070205080204" pitchFamily="34" charset="-128"/>
              </a:rPr>
              <a:t>Idaho purchases seats for Idaho residents at Creighton University School of Dentistry</a:t>
            </a:r>
          </a:p>
          <a:p>
            <a:pPr eaLnBrk="1" hangingPunct="1"/>
            <a:r>
              <a:rPr lang="en-US" altLang="en-US">
                <a:ea typeface="ＭＳ Ｐゴシック" panose="020B0600070205080204" pitchFamily="34" charset="-128"/>
              </a:rPr>
              <a:t>First year at Idaho State University in Pocatello</a:t>
            </a:r>
          </a:p>
          <a:p>
            <a:pPr eaLnBrk="1" hangingPunct="1"/>
            <a:r>
              <a:rPr lang="en-US" altLang="en-US">
                <a:ea typeface="ＭＳ Ｐゴシック" panose="020B0600070205080204" pitchFamily="34" charset="-128"/>
              </a:rPr>
              <a:t>Three years in Omaha at Creighton</a:t>
            </a:r>
          </a:p>
          <a:p>
            <a:pPr eaLnBrk="1" hangingPunct="1"/>
            <a:r>
              <a:rPr lang="en-US" altLang="en-US">
                <a:ea typeface="ＭＳ Ｐゴシック" panose="020B0600070205080204" pitchFamily="34" charset="-128"/>
              </a:rPr>
              <a:t>Accepted students receive scholarship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7DDB053-C9E3-7DE1-E62F-C1F2438244EE}"/>
              </a:ext>
            </a:extLst>
          </p:cNvPr>
          <p:cNvSpPr>
            <a:spLocks noGrp="1" noChangeArrowheads="1"/>
          </p:cNvSpPr>
          <p:nvPr>
            <p:ph type="title"/>
          </p:nvPr>
        </p:nvSpPr>
        <p:spPr/>
        <p:txBody>
          <a:bodyPr/>
          <a:lstStyle/>
          <a:p>
            <a:r>
              <a:rPr lang="en-US" altLang="en-US">
                <a:ea typeface="ＭＳ Ｐゴシック" panose="020B0600070205080204" pitchFamily="34" charset="-128"/>
              </a:rPr>
              <a:t>Idaho Residency</a:t>
            </a:r>
          </a:p>
        </p:txBody>
      </p:sp>
      <p:sp>
        <p:nvSpPr>
          <p:cNvPr id="95234" name="Content Placeholder 2">
            <a:extLst>
              <a:ext uri="{FF2B5EF4-FFF2-40B4-BE49-F238E27FC236}">
                <a16:creationId xmlns:a16="http://schemas.microsoft.com/office/drawing/2014/main" id="{ED9671A9-4C27-5C6E-216C-F3B7019B3943}"/>
              </a:ext>
            </a:extLst>
          </p:cNvPr>
          <p:cNvSpPr>
            <a:spLocks noGrp="1" noChangeArrowheads="1"/>
          </p:cNvSpPr>
          <p:nvPr>
            <p:ph idx="1"/>
          </p:nvPr>
        </p:nvSpPr>
        <p:spPr>
          <a:xfrm>
            <a:off x="914400" y="1600200"/>
            <a:ext cx="7772400" cy="4953000"/>
          </a:xfrm>
        </p:spPr>
        <p:txBody>
          <a:bodyPr/>
          <a:lstStyle/>
          <a:p>
            <a:r>
              <a:rPr lang="en-US" altLang="en-US">
                <a:ea typeface="ＭＳ Ｐゴシック" panose="020B0600070205080204" pitchFamily="34" charset="-128"/>
              </a:rPr>
              <a:t>In order to be considered for the IDEP, applicants must prove Idaho Residency</a:t>
            </a:r>
          </a:p>
          <a:p>
            <a:r>
              <a:rPr lang="en-US" altLang="en-US">
                <a:ea typeface="ＭＳ Ｐゴシック" panose="020B0600070205080204" pitchFamily="34" charset="-128"/>
              </a:rPr>
              <a:t>Residency Determination Worksheet must be completed and approved</a:t>
            </a:r>
          </a:p>
          <a:p>
            <a:r>
              <a:rPr lang="en-US" altLang="en-US">
                <a:solidFill>
                  <a:srgbClr val="FF0000"/>
                </a:solidFill>
                <a:ea typeface="ＭＳ Ｐゴシック" panose="020B0600070205080204" pitchFamily="34" charset="-128"/>
              </a:rPr>
              <a:t>https://boardofed.idaho.gov/resources/residency-determination-worksheet/</a:t>
            </a:r>
          </a:p>
          <a:p>
            <a:r>
              <a:rPr lang="en-US" altLang="en-US">
                <a:ea typeface="ＭＳ Ｐゴシック" panose="020B0600070205080204" pitchFamily="34" charset="-128"/>
              </a:rPr>
              <a:t>The completed form can be sent to the IDEP office :</a:t>
            </a:r>
          </a:p>
          <a:p>
            <a:pPr marL="457200" lvl="1" indent="0">
              <a:buFont typeface="Wingdings" pitchFamily="2" charset="2"/>
              <a:buNone/>
            </a:pPr>
            <a:r>
              <a:rPr lang="en-US" altLang="en-US" sz="2000">
                <a:ea typeface="ＭＳ Ｐゴシック" panose="020B0600070205080204" pitchFamily="34" charset="-128"/>
              </a:rPr>
              <a:t>Idaho Dental Education Program</a:t>
            </a:r>
          </a:p>
          <a:p>
            <a:pPr marL="457200" lvl="1" indent="0">
              <a:buFont typeface="Wingdings" pitchFamily="2" charset="2"/>
              <a:buNone/>
            </a:pPr>
            <a:r>
              <a:rPr lang="en-US" altLang="en-US" sz="2000">
                <a:ea typeface="ＭＳ Ｐゴシック" panose="020B0600070205080204" pitchFamily="34" charset="-128"/>
              </a:rPr>
              <a:t>Idaho State University – Stop 8088</a:t>
            </a:r>
          </a:p>
          <a:p>
            <a:pPr marL="457200" lvl="1" indent="0">
              <a:buFont typeface="Wingdings" pitchFamily="2" charset="2"/>
              <a:buNone/>
            </a:pPr>
            <a:r>
              <a:rPr lang="en-US" altLang="en-US" sz="2000">
                <a:ea typeface="ＭＳ Ｐゴシック" panose="020B0600070205080204" pitchFamily="34" charset="-128"/>
              </a:rPr>
              <a:t>Pocatello, ID   83209-8088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0179024E-9237-029B-AE0B-3B4D904D38D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6258" name="Content Placeholder 3" descr="Screen Shot 2023-03-23 at 9.35.23 AM.png">
            <a:extLst>
              <a:ext uri="{FF2B5EF4-FFF2-40B4-BE49-F238E27FC236}">
                <a16:creationId xmlns:a16="http://schemas.microsoft.com/office/drawing/2014/main" id="{989632A5-48FC-8251-9B22-783A70FBD37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F2C33B54-333A-C262-4590-C635AC038C9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Omaha, Nebraska</a:t>
            </a:r>
          </a:p>
        </p:txBody>
      </p:sp>
      <p:sp>
        <p:nvSpPr>
          <p:cNvPr id="97282" name="Rectangle 6">
            <a:extLst>
              <a:ext uri="{FF2B5EF4-FFF2-40B4-BE49-F238E27FC236}">
                <a16:creationId xmlns:a16="http://schemas.microsoft.com/office/drawing/2014/main" id="{00AC708B-7A12-AEF1-A958-A4D1774200C1}"/>
              </a:ext>
            </a:extLst>
          </p:cNvPr>
          <p:cNvSpPr>
            <a:spLocks noGrp="1" noChangeArrowheads="1"/>
          </p:cNvSpPr>
          <p:nvPr>
            <p:ph type="body" sz="half" idx="3"/>
          </p:nvPr>
        </p:nvSpPr>
        <p:spPr>
          <a:xfrm>
            <a:off x="5668963" y="1600200"/>
            <a:ext cx="3017837" cy="4530725"/>
          </a:xfrm>
        </p:spPr>
        <p:txBody>
          <a:bodyPr/>
          <a:lstStyle/>
          <a:p>
            <a:pPr eaLnBrk="1" hangingPunct="1"/>
            <a:r>
              <a:rPr lang="en-US" altLang="en-US" sz="2400">
                <a:ea typeface="ＭＳ Ｐゴシック" panose="020B0600070205080204" pitchFamily="34" charset="-128"/>
              </a:rPr>
              <a:t>Big City with a Small Town Feel</a:t>
            </a:r>
          </a:p>
        </p:txBody>
      </p:sp>
      <p:pic>
        <p:nvPicPr>
          <p:cNvPr id="97283" name="Picture 10" descr="Omaha Cycling">
            <a:extLst>
              <a:ext uri="{FF2B5EF4-FFF2-40B4-BE49-F238E27FC236}">
                <a16:creationId xmlns:a16="http://schemas.microsoft.com/office/drawing/2014/main" id="{5FB428F8-1AF8-CAE9-F5C1-57F7FE044349}"/>
              </a:ext>
            </a:extLst>
          </p:cNvPr>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668963" y="3886200"/>
            <a:ext cx="3246437" cy="2619375"/>
          </a:xfrm>
          <a:noFill/>
        </p:spPr>
      </p:pic>
      <p:pic>
        <p:nvPicPr>
          <p:cNvPr id="97284" name="Content Placeholder 4">
            <a:extLst>
              <a:ext uri="{FF2B5EF4-FFF2-40B4-BE49-F238E27FC236}">
                <a16:creationId xmlns:a16="http://schemas.microsoft.com/office/drawing/2014/main" id="{F9E07B30-D39C-1031-6E43-F40BD5E69BEE}"/>
              </a:ext>
            </a:extLst>
          </p:cNvPr>
          <p:cNvPicPr>
            <a:picLocks noGrp="1" noChangeAspect="1" noChangeArrowheads="1"/>
          </p:cNvPicPr>
          <p:nvPr>
            <p:ph sz="quarter" idx="1"/>
          </p:nvPr>
        </p:nvPicPr>
        <p:blipFill>
          <a:blip r:embed="rId3" cstate="hqprint">
            <a:extLst>
              <a:ext uri="{28A0092B-C50C-407E-A947-70E740481C1C}">
                <a14:useLocalDpi xmlns:a14="http://schemas.microsoft.com/office/drawing/2010/main"/>
              </a:ext>
            </a:extLst>
          </a:blip>
          <a:srcRect/>
          <a:stretch>
            <a:fillRect/>
          </a:stretch>
        </p:blipFill>
        <p:spPr>
          <a:xfrm>
            <a:off x="1108075" y="1600200"/>
            <a:ext cx="4527550" cy="2895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5">
            <a:extLst>
              <a:ext uri="{FF2B5EF4-FFF2-40B4-BE49-F238E27FC236}">
                <a16:creationId xmlns:a16="http://schemas.microsoft.com/office/drawing/2014/main" id="{03278139-0CF8-FE13-614D-BB4F3DCD647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7" descr="Screen Shot 2023-03-23 at 9.39.07 AM.png">
            <a:extLst>
              <a:ext uri="{FF2B5EF4-FFF2-40B4-BE49-F238E27FC236}">
                <a16:creationId xmlns:a16="http://schemas.microsoft.com/office/drawing/2014/main" id="{164E9DBC-C6D9-82C8-D461-8908D28AD952}"/>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a:ext>
            </a:extLst>
          </a:blip>
          <a:srcRect b="-2637"/>
          <a:stretch>
            <a:fillRect/>
          </a:stretch>
        </p:blipFill>
        <p:spPr>
          <a:xfrm>
            <a:off x="-23813" y="0"/>
            <a:ext cx="10020301" cy="70866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6">
            <a:extLst>
              <a:ext uri="{FF2B5EF4-FFF2-40B4-BE49-F238E27FC236}">
                <a16:creationId xmlns:a16="http://schemas.microsoft.com/office/drawing/2014/main" id="{ABC3D109-5C80-FDA4-E2C4-FC861C7D23D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99330" name="Content Placeholder 8" descr="Screen Shot 2023-03-23 at 9.43.51 AM.png">
            <a:extLst>
              <a:ext uri="{FF2B5EF4-FFF2-40B4-BE49-F238E27FC236}">
                <a16:creationId xmlns:a16="http://schemas.microsoft.com/office/drawing/2014/main" id="{009FF0D3-0A53-1694-BA9A-169EAE9A1E4B}"/>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0" y="0"/>
            <a:ext cx="9280525" cy="54102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4">
            <a:extLst>
              <a:ext uri="{FF2B5EF4-FFF2-40B4-BE49-F238E27FC236}">
                <a16:creationId xmlns:a16="http://schemas.microsoft.com/office/drawing/2014/main" id="{3CCF87C5-1BB2-0CB8-BE6E-4EFE2F891A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Omaha, Nebraska </a:t>
            </a:r>
          </a:p>
        </p:txBody>
      </p:sp>
      <p:graphicFrame>
        <p:nvGraphicFramePr>
          <p:cNvPr id="100354" name="Object 7">
            <a:extLst>
              <a:ext uri="{FF2B5EF4-FFF2-40B4-BE49-F238E27FC236}">
                <a16:creationId xmlns:a16="http://schemas.microsoft.com/office/drawing/2014/main" id="{33E72F12-1290-C1BA-98E9-6B15653B718C}"/>
              </a:ext>
            </a:extLst>
          </p:cNvPr>
          <p:cNvGraphicFramePr>
            <a:graphicFrameLocks noGrp="1" noChangeAspect="1"/>
          </p:cNvGraphicFramePr>
          <p:nvPr>
            <p:ph sz="half" idx="1"/>
          </p:nvPr>
        </p:nvGraphicFramePr>
        <p:xfrm>
          <a:off x="914400" y="2754313"/>
          <a:ext cx="3810000" cy="2222500"/>
        </p:xfrm>
        <a:graphic>
          <a:graphicData uri="http://schemas.openxmlformats.org/presentationml/2006/ole">
            <mc:AlternateContent xmlns:mc="http://schemas.openxmlformats.org/markup-compatibility/2006">
              <mc:Choice xmlns:v="urn:schemas-microsoft-com:vml" Requires="v">
                <p:oleObj name="Chart" r:id="rId2" imgW="7785100" imgH="4546600" progId="MSGraph.Chart.8">
                  <p:embed followColorScheme="full"/>
                </p:oleObj>
              </mc:Choice>
              <mc:Fallback>
                <p:oleObj name="Chart" r:id="rId2" imgW="7785100" imgH="4546600" progId="MSGraph.Chart.8">
                  <p:embed followColorScheme="full"/>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54313"/>
                        <a:ext cx="3810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0355" name="Picture 8" descr="Omaha Fountain">
            <a:extLst>
              <a:ext uri="{FF2B5EF4-FFF2-40B4-BE49-F238E27FC236}">
                <a16:creationId xmlns:a16="http://schemas.microsoft.com/office/drawing/2014/main" id="{1202CC87-A297-6F72-69DD-E2B8793C22FD}"/>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1447800" y="1600200"/>
            <a:ext cx="6172200" cy="5045075"/>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a:extLst>
              <a:ext uri="{FF2B5EF4-FFF2-40B4-BE49-F238E27FC236}">
                <a16:creationId xmlns:a16="http://schemas.microsoft.com/office/drawing/2014/main" id="{A40F9138-E706-7722-32F7-0316B22C3D0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Omaha, Nebraska</a:t>
            </a:r>
          </a:p>
        </p:txBody>
      </p:sp>
      <p:pic>
        <p:nvPicPr>
          <p:cNvPr id="101378" name="Picture 5" descr="Omaha Night Skyline">
            <a:extLst>
              <a:ext uri="{FF2B5EF4-FFF2-40B4-BE49-F238E27FC236}">
                <a16:creationId xmlns:a16="http://schemas.microsoft.com/office/drawing/2014/main" id="{B773D755-D034-4D14-55CA-F70786921CC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438400" y="1524000"/>
            <a:ext cx="4149725" cy="5183188"/>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4CCF0F8C-A4F0-EA94-174B-358AE5201FFB}"/>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IDEP – Your Personal Gateway to Dentistry</a:t>
            </a:r>
          </a:p>
        </p:txBody>
      </p:sp>
      <p:pic>
        <p:nvPicPr>
          <p:cNvPr id="102402" name="Picture 10" descr="Swanson Arch">
            <a:extLst>
              <a:ext uri="{FF2B5EF4-FFF2-40B4-BE49-F238E27FC236}">
                <a16:creationId xmlns:a16="http://schemas.microsoft.com/office/drawing/2014/main" id="{2D672331-1A5D-F359-53DE-BEE499A9C34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620963" y="1600200"/>
            <a:ext cx="4357687" cy="4530725"/>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4">
            <a:extLst>
              <a:ext uri="{FF2B5EF4-FFF2-40B4-BE49-F238E27FC236}">
                <a16:creationId xmlns:a16="http://schemas.microsoft.com/office/drawing/2014/main" id="{BAC1FE92-FBCA-12FF-D8F9-A0AD91F1CA7A}"/>
              </a:ext>
            </a:extLst>
          </p:cNvPr>
          <p:cNvSpPr>
            <a:spLocks noGrp="1" noChangeArrowheads="1"/>
          </p:cNvSpPr>
          <p:nvPr>
            <p:ph type="title"/>
          </p:nvPr>
        </p:nvSpPr>
        <p:spPr>
          <a:xfrm>
            <a:off x="457200" y="0"/>
            <a:ext cx="8229600" cy="1143000"/>
          </a:xfrm>
        </p:spPr>
        <p:txBody>
          <a:bodyPr/>
          <a:lstStyle/>
          <a:p>
            <a:pPr eaLnBrk="1" hangingPunct="1"/>
            <a:r>
              <a:rPr lang="en-US" altLang="en-US">
                <a:ea typeface="ＭＳ Ｐゴシック" panose="020B0600070205080204" pitchFamily="34" charset="-128"/>
              </a:rPr>
              <a:t> </a:t>
            </a:r>
          </a:p>
        </p:txBody>
      </p:sp>
      <p:pic>
        <p:nvPicPr>
          <p:cNvPr id="103426" name="Picture 8" descr="Columns at Night">
            <a:extLst>
              <a:ext uri="{FF2B5EF4-FFF2-40B4-BE49-F238E27FC236}">
                <a16:creationId xmlns:a16="http://schemas.microsoft.com/office/drawing/2014/main" id="{95DC157C-14B6-9992-E086-2C7F7EFC16E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86000" y="609600"/>
            <a:ext cx="4533900" cy="4533900"/>
          </a:xfrm>
          <a:noFill/>
        </p:spPr>
      </p:pic>
      <p:sp>
        <p:nvSpPr>
          <p:cNvPr id="61449" name="Rectangle 9">
            <a:extLst>
              <a:ext uri="{FF2B5EF4-FFF2-40B4-BE49-F238E27FC236}">
                <a16:creationId xmlns:a16="http://schemas.microsoft.com/office/drawing/2014/main" id="{A7521D46-C45A-8095-4BBA-80FB6AEC786D}"/>
              </a:ext>
            </a:extLst>
          </p:cNvPr>
          <p:cNvSpPr>
            <a:spLocks noChangeArrowheads="1"/>
          </p:cNvSpPr>
          <p:nvPr/>
        </p:nvSpPr>
        <p:spPr bwMode="auto">
          <a:xfrm>
            <a:off x="228600" y="5486400"/>
            <a:ext cx="8610600" cy="1016000"/>
          </a:xfrm>
          <a:prstGeom prst="rect">
            <a:avLst/>
          </a:prstGeom>
          <a:noFill/>
          <a:ln w="9525">
            <a:noFill/>
            <a:miter lim="800000"/>
            <a:headEnd/>
            <a:tailEnd/>
          </a:ln>
          <a:effectLst/>
        </p:spPr>
        <p:txBody>
          <a:bodyPr>
            <a:spAutoFit/>
          </a:bodyPr>
          <a:lstStyle>
            <a:lvl1pPr>
              <a:defRPr sz="2400">
                <a:solidFill>
                  <a:schemeClr val="tx1"/>
                </a:solidFill>
                <a:latin typeface="Haettenschweiler" panose="020B0706040902060204" pitchFamily="34" charset="0"/>
                <a:ea typeface="ＭＳ Ｐゴシック" panose="020B0600070205080204" pitchFamily="34" charset="-128"/>
              </a:defRPr>
            </a:lvl1pPr>
            <a:lvl2pPr marL="742950" indent="-285750">
              <a:defRPr sz="2400">
                <a:solidFill>
                  <a:schemeClr val="tx1"/>
                </a:solidFill>
                <a:latin typeface="Haettenschweiler" panose="020B0706040902060204" pitchFamily="34" charset="0"/>
                <a:ea typeface="ＭＳ Ｐゴシック" panose="020B0600070205080204" pitchFamily="34" charset="-128"/>
              </a:defRPr>
            </a:lvl2pPr>
            <a:lvl3pPr marL="1143000" indent="-228600">
              <a:defRPr sz="2400">
                <a:solidFill>
                  <a:schemeClr val="tx1"/>
                </a:solidFill>
                <a:latin typeface="Haettenschweiler" panose="020B0706040902060204" pitchFamily="34" charset="0"/>
                <a:ea typeface="ＭＳ Ｐゴシック" panose="020B0600070205080204" pitchFamily="34" charset="-128"/>
              </a:defRPr>
            </a:lvl3pPr>
            <a:lvl4pPr marL="1600200" indent="-228600">
              <a:defRPr sz="2400">
                <a:solidFill>
                  <a:schemeClr val="tx1"/>
                </a:solidFill>
                <a:latin typeface="Haettenschweiler" panose="020B0706040902060204" pitchFamily="34" charset="0"/>
                <a:ea typeface="ＭＳ Ｐゴシック" panose="020B0600070205080204" pitchFamily="34" charset="-128"/>
              </a:defRPr>
            </a:lvl4pPr>
            <a:lvl5pPr marL="2057400" indent="-228600">
              <a:defRPr sz="2400">
                <a:solidFill>
                  <a:schemeClr val="tx1"/>
                </a:solidFill>
                <a:latin typeface="Haettenschweiler" panose="020B070604090206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aettenschweiler" panose="020B070604090206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aettenschweiler" panose="020B070604090206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aettenschweiler" panose="020B070604090206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aettenschweiler" panose="020B0706040902060204" pitchFamily="34" charset="0"/>
                <a:ea typeface="ＭＳ Ｐゴシック" panose="020B0600070205080204" pitchFamily="34" charset="-128"/>
              </a:defRPr>
            </a:lvl9pPr>
          </a:lstStyle>
          <a:p>
            <a:pPr algn="ctr" eaLnBrk="1" hangingPunct="1">
              <a:spcBef>
                <a:spcPct val="50000"/>
              </a:spcBef>
              <a:buClr>
                <a:schemeClr val="hlink"/>
              </a:buClr>
              <a:buFont typeface="Wingdings" pitchFamily="2" charset="2"/>
              <a:buNone/>
              <a:defRPr/>
            </a:pPr>
            <a:r>
              <a:rPr lang="en-US" altLang="en-US">
                <a:effectLst>
                  <a:outerShdw blurRad="38100" dist="38100" dir="2700000" algn="tl">
                    <a:srgbClr val="C0C0C0"/>
                  </a:outerShdw>
                </a:effectLst>
                <a:latin typeface="Arial" panose="020B0604020202020204" pitchFamily="34" charset="0"/>
              </a:rPr>
              <a:t>Jeff Ybarguen, DDS </a:t>
            </a:r>
          </a:p>
          <a:p>
            <a:pPr algn="ctr" eaLnBrk="1" hangingPunct="1">
              <a:spcBef>
                <a:spcPct val="50000"/>
              </a:spcBef>
              <a:buClr>
                <a:schemeClr val="hlink"/>
              </a:buClr>
              <a:buFont typeface="Wingdings" pitchFamily="2" charset="2"/>
              <a:buNone/>
              <a:defRPr/>
            </a:pPr>
            <a:r>
              <a:rPr lang="en-US" altLang="en-US">
                <a:effectLst>
                  <a:outerShdw blurRad="38100" dist="38100" dir="2700000" algn="tl">
                    <a:srgbClr val="C0C0C0"/>
                  </a:outerShdw>
                </a:effectLst>
                <a:latin typeface="Arial" panose="020B0604020202020204" pitchFamily="34" charset="0"/>
              </a:rPr>
              <a:t>ybarj@isu.edu or (208)282-3289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23A982-0126-69C0-9838-91A29409191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Idaho State University</a:t>
            </a:r>
          </a:p>
        </p:txBody>
      </p:sp>
      <p:sp>
        <p:nvSpPr>
          <p:cNvPr id="39938" name="Rectangle 4">
            <a:extLst>
              <a:ext uri="{FF2B5EF4-FFF2-40B4-BE49-F238E27FC236}">
                <a16:creationId xmlns:a16="http://schemas.microsoft.com/office/drawing/2014/main" id="{9A59F360-1C60-9286-4597-ED8E41E869D0}"/>
              </a:ext>
            </a:extLst>
          </p:cNvPr>
          <p:cNvSpPr>
            <a:spLocks noGrp="1" noChangeArrowheads="1"/>
          </p:cNvSpPr>
          <p:nvPr>
            <p:ph type="body" sz="half" idx="1"/>
          </p:nvPr>
        </p:nvSpPr>
        <p:spPr>
          <a:xfrm>
            <a:off x="914400" y="1600200"/>
            <a:ext cx="7772400" cy="2190750"/>
          </a:xfrm>
        </p:spPr>
        <p:txBody>
          <a:bodyPr/>
          <a:lstStyle/>
          <a:p>
            <a:pPr eaLnBrk="1" hangingPunct="1"/>
            <a:r>
              <a:rPr lang="en-US" altLang="en-US" sz="2400">
                <a:ea typeface="ＭＳ Ｐゴシック" panose="020B0600070205080204" pitchFamily="34" charset="-128"/>
              </a:rPr>
              <a:t>Division of Health Sciences</a:t>
            </a:r>
          </a:p>
          <a:p>
            <a:pPr lvl="1" eaLnBrk="1" hangingPunct="1"/>
            <a:r>
              <a:rPr lang="en-US" altLang="en-US" sz="2200">
                <a:ea typeface="ＭＳ Ｐゴシック" panose="020B0600070205080204" pitchFamily="34" charset="-128"/>
              </a:rPr>
              <a:t>Department of Dental Sciences</a:t>
            </a:r>
          </a:p>
          <a:p>
            <a:pPr lvl="1" eaLnBrk="1" hangingPunct="1"/>
            <a:r>
              <a:rPr lang="en-US" altLang="en-US" sz="2200">
                <a:ea typeface="ＭＳ Ｐゴシック" panose="020B0600070205080204" pitchFamily="34" charset="-128"/>
              </a:rPr>
              <a:t>Idaho Dental Education Program</a:t>
            </a:r>
          </a:p>
        </p:txBody>
      </p:sp>
      <p:pic>
        <p:nvPicPr>
          <p:cNvPr id="39939" name="Picture 7" descr="Red Hill Columns">
            <a:extLst>
              <a:ext uri="{FF2B5EF4-FFF2-40B4-BE49-F238E27FC236}">
                <a16:creationId xmlns:a16="http://schemas.microsoft.com/office/drawing/2014/main" id="{B328D544-0021-CB78-0E09-27E4C18C318F}"/>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2743200" y="3048000"/>
            <a:ext cx="3455988" cy="3484563"/>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3B852FA9-5761-4E24-7FA1-AF931AC0D203}"/>
              </a:ext>
            </a:extLst>
          </p:cNvPr>
          <p:cNvSpPr>
            <a:spLocks noGrp="1" noChangeArrowheads="1"/>
          </p:cNvSpPr>
          <p:nvPr>
            <p:ph type="title"/>
          </p:nvPr>
        </p:nvSpPr>
        <p:spPr/>
        <p:txBody>
          <a:bodyPr/>
          <a:lstStyle/>
          <a:p>
            <a:pPr algn="ctr" eaLnBrk="1" hangingPunct="1"/>
            <a:r>
              <a:rPr lang="en-US" altLang="en-US">
                <a:ea typeface="ＭＳ Ｐゴシック" panose="020B0600070205080204" pitchFamily="34" charset="-128"/>
              </a:rPr>
              <a:t>Creighton University School of Dentistry</a:t>
            </a:r>
          </a:p>
        </p:txBody>
      </p:sp>
      <p:pic>
        <p:nvPicPr>
          <p:cNvPr id="40962" name="Content Placeholder 4">
            <a:extLst>
              <a:ext uri="{FF2B5EF4-FFF2-40B4-BE49-F238E27FC236}">
                <a16:creationId xmlns:a16="http://schemas.microsoft.com/office/drawing/2014/main" id="{B0532E29-B916-8A44-1171-D8837AC3A73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14400" y="1609725"/>
            <a:ext cx="7772400" cy="451167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D086A2CB-F0DD-27B5-3BC8-E2A10A083426}"/>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41986" name="Rectangle 6">
            <a:extLst>
              <a:ext uri="{FF2B5EF4-FFF2-40B4-BE49-F238E27FC236}">
                <a16:creationId xmlns:a16="http://schemas.microsoft.com/office/drawing/2014/main" id="{E8CD8147-25C7-02CC-17B5-2763FC0607FF}"/>
              </a:ext>
            </a:extLst>
          </p:cNvPr>
          <p:cNvSpPr>
            <a:spLocks noGrp="1" noChangeArrowheads="1"/>
          </p:cNvSpPr>
          <p:nvPr>
            <p:ph type="body" sz="half" idx="3"/>
          </p:nvPr>
        </p:nvSpPr>
        <p:spPr>
          <a:xfrm>
            <a:off x="4872038" y="1600200"/>
            <a:ext cx="3814762" cy="4876800"/>
          </a:xfrm>
        </p:spPr>
        <p:txBody>
          <a:bodyPr/>
          <a:lstStyle/>
          <a:p>
            <a:pPr eaLnBrk="1" hangingPunct="1">
              <a:lnSpc>
                <a:spcPct val="90000"/>
              </a:lnSpc>
            </a:pPr>
            <a:r>
              <a:rPr lang="en-US" altLang="en-US" sz="2400" dirty="0">
                <a:ea typeface="ＭＳ Ｐゴシック" panose="020B0600070205080204" pitchFamily="34" charset="-128"/>
              </a:rPr>
              <a:t>Academic Requirements</a:t>
            </a:r>
          </a:p>
          <a:p>
            <a:pPr lvl="1" eaLnBrk="1" hangingPunct="1">
              <a:lnSpc>
                <a:spcPct val="90000"/>
              </a:lnSpc>
            </a:pPr>
            <a:r>
              <a:rPr lang="en-US" altLang="en-US" sz="2200" dirty="0">
                <a:ea typeface="ＭＳ Ｐゴシック" panose="020B0600070205080204" pitchFamily="34" charset="-128"/>
              </a:rPr>
              <a:t>High School Diploma or GED</a:t>
            </a:r>
          </a:p>
          <a:p>
            <a:pPr lvl="1" eaLnBrk="1" hangingPunct="1">
              <a:lnSpc>
                <a:spcPct val="90000"/>
              </a:lnSpc>
            </a:pPr>
            <a:r>
              <a:rPr lang="en-US" altLang="en-US" sz="2200" dirty="0">
                <a:ea typeface="ＭＳ Ｐゴシック" panose="020B0600070205080204" pitchFamily="34" charset="-128"/>
              </a:rPr>
              <a:t>Pre-requisite courses</a:t>
            </a:r>
          </a:p>
          <a:p>
            <a:pPr lvl="2" eaLnBrk="1" hangingPunct="1">
              <a:lnSpc>
                <a:spcPct val="90000"/>
              </a:lnSpc>
            </a:pPr>
            <a:r>
              <a:rPr lang="en-US" altLang="en-US" sz="2100" dirty="0">
                <a:ea typeface="ＭＳ Ｐゴシック" panose="020B0600070205080204" pitchFamily="34" charset="-128"/>
              </a:rPr>
              <a:t>Biology </a:t>
            </a:r>
          </a:p>
          <a:p>
            <a:pPr lvl="2" eaLnBrk="1" hangingPunct="1">
              <a:lnSpc>
                <a:spcPct val="90000"/>
              </a:lnSpc>
            </a:pPr>
            <a:r>
              <a:rPr lang="en-US" altLang="en-US" sz="2100" dirty="0">
                <a:ea typeface="ＭＳ Ｐゴシック" panose="020B0600070205080204" pitchFamily="34" charset="-128"/>
              </a:rPr>
              <a:t>Chemistry</a:t>
            </a:r>
          </a:p>
          <a:p>
            <a:pPr lvl="2" eaLnBrk="1" hangingPunct="1">
              <a:lnSpc>
                <a:spcPct val="90000"/>
              </a:lnSpc>
            </a:pPr>
            <a:r>
              <a:rPr lang="en-US" altLang="en-US" sz="2100" dirty="0">
                <a:ea typeface="ＭＳ Ｐゴシック" panose="020B0600070205080204" pitchFamily="34" charset="-128"/>
              </a:rPr>
              <a:t>Organic Chemistry</a:t>
            </a:r>
          </a:p>
          <a:p>
            <a:pPr lvl="2" eaLnBrk="1" hangingPunct="1">
              <a:lnSpc>
                <a:spcPct val="90000"/>
              </a:lnSpc>
            </a:pPr>
            <a:r>
              <a:rPr lang="en-US" altLang="en-US" sz="2100" dirty="0">
                <a:ea typeface="ＭＳ Ｐゴシック" panose="020B0600070205080204" pitchFamily="34" charset="-128"/>
              </a:rPr>
              <a:t>Biochemistry</a:t>
            </a:r>
          </a:p>
          <a:p>
            <a:pPr lvl="2" eaLnBrk="1" hangingPunct="1">
              <a:lnSpc>
                <a:spcPct val="90000"/>
              </a:lnSpc>
            </a:pPr>
            <a:r>
              <a:rPr lang="en-US" altLang="en-US" sz="2100" dirty="0">
                <a:ea typeface="ＭＳ Ｐゴシック" panose="020B0600070205080204" pitchFamily="34" charset="-128"/>
              </a:rPr>
              <a:t>English</a:t>
            </a:r>
          </a:p>
          <a:p>
            <a:pPr lvl="2" eaLnBrk="1" hangingPunct="1">
              <a:lnSpc>
                <a:spcPct val="90000"/>
              </a:lnSpc>
            </a:pPr>
            <a:r>
              <a:rPr lang="en-US" altLang="en-US" sz="2100" dirty="0">
                <a:ea typeface="ＭＳ Ｐゴシック" panose="020B0600070205080204" pitchFamily="34" charset="-128"/>
              </a:rPr>
              <a:t>Physics</a:t>
            </a:r>
          </a:p>
          <a:p>
            <a:pPr lvl="1" eaLnBrk="1" hangingPunct="1">
              <a:lnSpc>
                <a:spcPct val="90000"/>
              </a:lnSpc>
            </a:pPr>
            <a:r>
              <a:rPr lang="en-US" altLang="en-US" sz="2200" dirty="0">
                <a:ea typeface="ＭＳ Ｐゴシック" panose="020B0600070205080204" pitchFamily="34" charset="-128"/>
              </a:rPr>
              <a:t>Have bachelors degree upon entering the program</a:t>
            </a:r>
          </a:p>
        </p:txBody>
      </p:sp>
      <p:pic>
        <p:nvPicPr>
          <p:cNvPr id="41987" name="Picture 7" descr="White water rafting">
            <a:extLst>
              <a:ext uri="{FF2B5EF4-FFF2-40B4-BE49-F238E27FC236}">
                <a16:creationId xmlns:a16="http://schemas.microsoft.com/office/drawing/2014/main" id="{B250A3D0-9B5B-76C8-83D1-9F77BDF1670E}"/>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1219200" y="1371600"/>
            <a:ext cx="3216275" cy="2471738"/>
          </a:xfrm>
          <a:noFill/>
        </p:spPr>
      </p:pic>
      <p:pic>
        <p:nvPicPr>
          <p:cNvPr id="41988" name="Picture 8" descr="DSCF0021">
            <a:extLst>
              <a:ext uri="{FF2B5EF4-FFF2-40B4-BE49-F238E27FC236}">
                <a16:creationId xmlns:a16="http://schemas.microsoft.com/office/drawing/2014/main" id="{57D436EA-8E68-619B-0731-7CD12E0DB1F0}"/>
              </a:ext>
            </a:extLst>
          </p:cNvPr>
          <p:cNvPicPr>
            <a:picLocks noGrp="1" noChangeAspect="1" noChangeArrowheads="1"/>
          </p:cNvPicPr>
          <p:nvPr>
            <p:ph sz="quarter" idx="2"/>
          </p:nvPr>
        </p:nvPicPr>
        <p:blipFill>
          <a:blip r:embed="rId3">
            <a:lum bright="32000" contrast="24000"/>
            <a:extLst>
              <a:ext uri="{28A0092B-C50C-407E-A947-70E740481C1C}">
                <a14:useLocalDpi xmlns:a14="http://schemas.microsoft.com/office/drawing/2010/main"/>
              </a:ext>
            </a:extLst>
          </a:blip>
          <a:srcRect/>
          <a:stretch>
            <a:fillRect/>
          </a:stretch>
        </p:blipFill>
        <p:spPr>
          <a:xfrm>
            <a:off x="1295400" y="4191000"/>
            <a:ext cx="3100388" cy="219075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7FACE90-DB84-37F9-0BBA-136738261B94}"/>
              </a:ext>
            </a:extLst>
          </p:cNvPr>
          <p:cNvSpPr>
            <a:spLocks noGrp="1" noChangeArrowheads="1"/>
          </p:cNvSpPr>
          <p:nvPr>
            <p:ph type="title"/>
          </p:nvPr>
        </p:nvSpPr>
        <p:spPr/>
        <p:txBody>
          <a:bodyPr/>
          <a:lstStyle/>
          <a:p>
            <a:pPr eaLnBrk="1" hangingPunct="1"/>
            <a:r>
              <a:rPr lang="en-US" altLang="en-US" sz="3800">
                <a:ea typeface="ＭＳ Ｐゴシック" panose="020B0600070205080204" pitchFamily="34" charset="-128"/>
              </a:rPr>
              <a:t>Idaho Dental Education Program</a:t>
            </a:r>
          </a:p>
        </p:txBody>
      </p:sp>
      <p:sp>
        <p:nvSpPr>
          <p:cNvPr id="43010" name="Rectangle 4">
            <a:extLst>
              <a:ext uri="{FF2B5EF4-FFF2-40B4-BE49-F238E27FC236}">
                <a16:creationId xmlns:a16="http://schemas.microsoft.com/office/drawing/2014/main" id="{F22A191A-ED00-50BF-170F-4CA04F52F57B}"/>
              </a:ext>
            </a:extLst>
          </p:cNvPr>
          <p:cNvSpPr>
            <a:spLocks noGrp="1" noChangeArrowheads="1"/>
          </p:cNvSpPr>
          <p:nvPr>
            <p:ph type="body" sz="half" idx="1"/>
          </p:nvPr>
        </p:nvSpPr>
        <p:spPr>
          <a:xfrm>
            <a:off x="914400" y="1600200"/>
            <a:ext cx="3814763" cy="4530725"/>
          </a:xfrm>
        </p:spPr>
        <p:txBody>
          <a:bodyPr/>
          <a:lstStyle/>
          <a:p>
            <a:pPr eaLnBrk="1" hangingPunct="1"/>
            <a:r>
              <a:rPr lang="en-US" altLang="en-US" sz="2400">
                <a:ea typeface="ＭＳ Ｐゴシック" panose="020B0600070205080204" pitchFamily="34" charset="-128"/>
              </a:rPr>
              <a:t>Non-Academic Requirements</a:t>
            </a:r>
          </a:p>
          <a:p>
            <a:pPr lvl="1" eaLnBrk="1" hangingPunct="1"/>
            <a:r>
              <a:rPr lang="en-US" altLang="en-US" sz="2200">
                <a:ea typeface="ＭＳ Ｐゴシック" panose="020B0600070205080204" pitchFamily="34" charset="-128"/>
              </a:rPr>
              <a:t>Good hand eye coordination</a:t>
            </a:r>
          </a:p>
          <a:p>
            <a:pPr lvl="1" eaLnBrk="1" hangingPunct="1"/>
            <a:r>
              <a:rPr lang="en-US" altLang="en-US" sz="2200">
                <a:ea typeface="ＭＳ Ｐゴシック" panose="020B0600070205080204" pitchFamily="34" charset="-128"/>
              </a:rPr>
              <a:t>Excellent people skills</a:t>
            </a:r>
          </a:p>
          <a:p>
            <a:pPr lvl="1" eaLnBrk="1" hangingPunct="1"/>
            <a:r>
              <a:rPr lang="en-US" altLang="en-US" sz="2200">
                <a:ea typeface="ＭＳ Ｐゴシック" panose="020B0600070205080204" pitchFamily="34" charset="-128"/>
              </a:rPr>
              <a:t>Some business acumen is helpful</a:t>
            </a:r>
          </a:p>
        </p:txBody>
      </p:sp>
      <p:pic>
        <p:nvPicPr>
          <p:cNvPr id="43011" name="Picture 6" descr="ISU Tooth Picture">
            <a:extLst>
              <a:ext uri="{FF2B5EF4-FFF2-40B4-BE49-F238E27FC236}">
                <a16:creationId xmlns:a16="http://schemas.microsoft.com/office/drawing/2014/main" id="{F86E7420-F7D4-3DDA-712E-0E4C5841C101}"/>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79988" y="2625725"/>
            <a:ext cx="3598862" cy="2479675"/>
          </a:xfrm>
          <a:noFill/>
        </p:spPr>
      </p:pic>
    </p:spTree>
  </p:cSld>
  <p:clrMapOvr>
    <a:masterClrMapping/>
  </p:clrMapOvr>
</p:sld>
</file>

<file path=ppt/theme/theme1.xml><?xml version="1.0" encoding="utf-8"?>
<a:theme xmlns:a="http://schemas.openxmlformats.org/drawingml/2006/main" name="Layers">
  <a:themeElements>
    <a:clrScheme name="Layers 16">
      <a:dk1>
        <a:srgbClr val="000000"/>
      </a:dk1>
      <a:lt1>
        <a:srgbClr val="FFFFFF"/>
      </a:lt1>
      <a:dk2>
        <a:srgbClr val="000000"/>
      </a:dk2>
      <a:lt2>
        <a:srgbClr val="808080"/>
      </a:lt2>
      <a:accent1>
        <a:srgbClr val="FF6600"/>
      </a:accent1>
      <a:accent2>
        <a:srgbClr val="990033"/>
      </a:accent2>
      <a:accent3>
        <a:srgbClr val="FFFFFF"/>
      </a:accent3>
      <a:accent4>
        <a:srgbClr val="000000"/>
      </a:accent4>
      <a:accent5>
        <a:srgbClr val="FFB8AA"/>
      </a:accent5>
      <a:accent6>
        <a:srgbClr val="8A002D"/>
      </a:accent6>
      <a:hlink>
        <a:srgbClr val="CC0000"/>
      </a:hlink>
      <a:folHlink>
        <a:srgbClr val="FF6600"/>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FFFFFF"/>
        </a:lt1>
        <a:dk2>
          <a:srgbClr val="000000"/>
        </a:dk2>
        <a:lt2>
          <a:srgbClr val="000000"/>
        </a:lt2>
        <a:accent1>
          <a:srgbClr val="FF6600"/>
        </a:accent1>
        <a:accent2>
          <a:srgbClr val="990033"/>
        </a:accent2>
        <a:accent3>
          <a:srgbClr val="FFFFFF"/>
        </a:accent3>
        <a:accent4>
          <a:srgbClr val="000000"/>
        </a:accent4>
        <a:accent5>
          <a:srgbClr val="FFB8AA"/>
        </a:accent5>
        <a:accent6>
          <a:srgbClr val="8A002D"/>
        </a:accent6>
        <a:hlink>
          <a:srgbClr val="FF0000"/>
        </a:hlink>
        <a:folHlink>
          <a:srgbClr val="CCCC99"/>
        </a:folHlink>
      </a:clrScheme>
      <a:clrMap bg1="lt1" tx1="dk1" bg2="lt2" tx2="dk2" accent1="accent1" accent2="accent2" accent3="accent3" accent4="accent4" accent5="accent5" accent6="accent6" hlink="hlink" folHlink="folHlink"/>
    </a:extraClrScheme>
    <a:extraClrScheme>
      <a:clrScheme name="Layers 12">
        <a:dk1>
          <a:srgbClr val="000000"/>
        </a:dk1>
        <a:lt1>
          <a:srgbClr val="FFFFFF"/>
        </a:lt1>
        <a:dk2>
          <a:srgbClr val="000000"/>
        </a:dk2>
        <a:lt2>
          <a:srgbClr val="000000"/>
        </a:lt2>
        <a:accent1>
          <a:srgbClr val="FF6600"/>
        </a:accent1>
        <a:accent2>
          <a:srgbClr val="CC9900"/>
        </a:accent2>
        <a:accent3>
          <a:srgbClr val="FFFFFF"/>
        </a:accent3>
        <a:accent4>
          <a:srgbClr val="000000"/>
        </a:accent4>
        <a:accent5>
          <a:srgbClr val="FFB8AA"/>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3">
        <a:dk1>
          <a:srgbClr val="000000"/>
        </a:dk1>
        <a:lt1>
          <a:srgbClr val="FFFFFF"/>
        </a:lt1>
        <a:dk2>
          <a:srgbClr val="000000"/>
        </a:dk2>
        <a:lt2>
          <a:srgbClr val="000000"/>
        </a:lt2>
        <a:accent1>
          <a:srgbClr val="FF6600"/>
        </a:accent1>
        <a:accent2>
          <a:srgbClr val="990033"/>
        </a:accent2>
        <a:accent3>
          <a:srgbClr val="FFFFFF"/>
        </a:accent3>
        <a:accent4>
          <a:srgbClr val="000000"/>
        </a:accent4>
        <a:accent5>
          <a:srgbClr val="FFB8AA"/>
        </a:accent5>
        <a:accent6>
          <a:srgbClr val="8A002D"/>
        </a:accent6>
        <a:hlink>
          <a:srgbClr val="FF0000"/>
        </a:hlink>
        <a:folHlink>
          <a:srgbClr val="FF6600"/>
        </a:folHlink>
      </a:clrScheme>
      <a:clrMap bg1="lt1" tx1="dk1" bg2="lt2" tx2="dk2" accent1="accent1" accent2="accent2" accent3="accent3" accent4="accent4" accent5="accent5" accent6="accent6" hlink="hlink" folHlink="folHlink"/>
    </a:extraClrScheme>
    <a:extraClrScheme>
      <a:clrScheme name="Layers 14">
        <a:dk1>
          <a:srgbClr val="000000"/>
        </a:dk1>
        <a:lt1>
          <a:srgbClr val="FFFFFF"/>
        </a:lt1>
        <a:dk2>
          <a:srgbClr val="000000"/>
        </a:dk2>
        <a:lt2>
          <a:srgbClr val="FF9900"/>
        </a:lt2>
        <a:accent1>
          <a:srgbClr val="FF6600"/>
        </a:accent1>
        <a:accent2>
          <a:srgbClr val="990033"/>
        </a:accent2>
        <a:accent3>
          <a:srgbClr val="FFFFFF"/>
        </a:accent3>
        <a:accent4>
          <a:srgbClr val="000000"/>
        </a:accent4>
        <a:accent5>
          <a:srgbClr val="FFB8AA"/>
        </a:accent5>
        <a:accent6>
          <a:srgbClr val="8A002D"/>
        </a:accent6>
        <a:hlink>
          <a:srgbClr val="FF0000"/>
        </a:hlink>
        <a:folHlink>
          <a:srgbClr val="FF6600"/>
        </a:folHlink>
      </a:clrScheme>
      <a:clrMap bg1="lt1" tx1="dk1" bg2="lt2" tx2="dk2" accent1="accent1" accent2="accent2" accent3="accent3" accent4="accent4" accent5="accent5" accent6="accent6" hlink="hlink" folHlink="folHlink"/>
    </a:extraClrScheme>
    <a:extraClrScheme>
      <a:clrScheme name="Layers 15">
        <a:dk1>
          <a:srgbClr val="000000"/>
        </a:dk1>
        <a:lt1>
          <a:srgbClr val="FFFFFF"/>
        </a:lt1>
        <a:dk2>
          <a:srgbClr val="000000"/>
        </a:dk2>
        <a:lt2>
          <a:srgbClr val="808080"/>
        </a:lt2>
        <a:accent1>
          <a:srgbClr val="FF6600"/>
        </a:accent1>
        <a:accent2>
          <a:srgbClr val="990033"/>
        </a:accent2>
        <a:accent3>
          <a:srgbClr val="FFFFFF"/>
        </a:accent3>
        <a:accent4>
          <a:srgbClr val="000000"/>
        </a:accent4>
        <a:accent5>
          <a:srgbClr val="FFB8AA"/>
        </a:accent5>
        <a:accent6>
          <a:srgbClr val="8A002D"/>
        </a:accent6>
        <a:hlink>
          <a:srgbClr val="FF0000"/>
        </a:hlink>
        <a:folHlink>
          <a:srgbClr val="FF6600"/>
        </a:folHlink>
      </a:clrScheme>
      <a:clrMap bg1="lt1" tx1="dk1" bg2="lt2" tx2="dk2" accent1="accent1" accent2="accent2" accent3="accent3" accent4="accent4" accent5="accent5" accent6="accent6" hlink="hlink" folHlink="folHlink"/>
    </a:extraClrScheme>
    <a:extraClrScheme>
      <a:clrScheme name="Layers 16">
        <a:dk1>
          <a:srgbClr val="000000"/>
        </a:dk1>
        <a:lt1>
          <a:srgbClr val="FFFFFF"/>
        </a:lt1>
        <a:dk2>
          <a:srgbClr val="000000"/>
        </a:dk2>
        <a:lt2>
          <a:srgbClr val="808080"/>
        </a:lt2>
        <a:accent1>
          <a:srgbClr val="FF6600"/>
        </a:accent1>
        <a:accent2>
          <a:srgbClr val="990033"/>
        </a:accent2>
        <a:accent3>
          <a:srgbClr val="FFFFFF"/>
        </a:accent3>
        <a:accent4>
          <a:srgbClr val="000000"/>
        </a:accent4>
        <a:accent5>
          <a:srgbClr val="FFB8AA"/>
        </a:accent5>
        <a:accent6>
          <a:srgbClr val="8A002D"/>
        </a:accent6>
        <a:hlink>
          <a:srgbClr val="CC0000"/>
        </a:hlink>
        <a:folHlink>
          <a:srgbClr val="FF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Layers 15">
    <a:dk1>
      <a:srgbClr val="000000"/>
    </a:dk1>
    <a:lt1>
      <a:srgbClr val="FFFFFF"/>
    </a:lt1>
    <a:dk2>
      <a:srgbClr val="000000"/>
    </a:dk2>
    <a:lt2>
      <a:srgbClr val="808080"/>
    </a:lt2>
    <a:accent1>
      <a:srgbClr val="FF6600"/>
    </a:accent1>
    <a:accent2>
      <a:srgbClr val="990033"/>
    </a:accent2>
    <a:accent3>
      <a:srgbClr val="FFFFFF"/>
    </a:accent3>
    <a:accent4>
      <a:srgbClr val="000000"/>
    </a:accent4>
    <a:accent5>
      <a:srgbClr val="FFB8AA"/>
    </a:accent5>
    <a:accent6>
      <a:srgbClr val="8A002D"/>
    </a:accent6>
    <a:hlink>
      <a:srgbClr val="FF0000"/>
    </a:hlink>
    <a:folHlink>
      <a:srgbClr val="FF6600"/>
    </a:folHlink>
  </a:clrScheme>
</a:themeOverride>
</file>

<file path=docProps/app.xml><?xml version="1.0" encoding="utf-8"?>
<Properties xmlns="http://schemas.openxmlformats.org/officeDocument/2006/extended-properties" xmlns:vt="http://schemas.openxmlformats.org/officeDocument/2006/docPropsVTypes">
  <Template/>
  <TotalTime>15425</TotalTime>
  <Words>2456</Words>
  <Application>Microsoft Macintosh PowerPoint</Application>
  <PresentationFormat>On-screen Show (4:3)</PresentationFormat>
  <Paragraphs>342</Paragraphs>
  <Slides>58</Slides>
  <Notes>9</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69" baseType="lpstr">
      <vt:lpstr>Arial</vt:lpstr>
      <vt:lpstr>Calibri</vt:lpstr>
      <vt:lpstr>Calibri Light</vt:lpstr>
      <vt:lpstr>Georgia</vt:lpstr>
      <vt:lpstr>Haettenschweiler</vt:lpstr>
      <vt:lpstr>Mangal</vt:lpstr>
      <vt:lpstr>Times New Roman</vt:lpstr>
      <vt:lpstr>Wingdings</vt:lpstr>
      <vt:lpstr>Layers</vt:lpstr>
      <vt:lpstr>Office Theme</vt:lpstr>
      <vt:lpstr>Chart</vt:lpstr>
      <vt:lpstr>IDAHO DENTAL EDUCATION PROGRAM 2026</vt:lpstr>
      <vt:lpstr> </vt:lpstr>
      <vt:lpstr>Dentistry</vt:lpstr>
      <vt:lpstr>Dentistry</vt:lpstr>
      <vt:lpstr> Idaho Dental Education Program</vt:lpstr>
      <vt:lpstr>Idaho State University</vt:lpstr>
      <vt:lpstr>Creighton University School of Dentistry</vt:lpstr>
      <vt:lpstr>Idaho Dental Education Program</vt:lpstr>
      <vt:lpstr>Idaho Dental Education Program</vt:lpstr>
      <vt:lpstr>Idaho Dental Education Program</vt:lpstr>
      <vt:lpstr>Idaho Dental Education Program</vt:lpstr>
      <vt:lpstr>Additional Resources for  Preparation / Application</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Idaho Dental Education Program</vt:lpstr>
      <vt:lpstr>DEBT UPON GRADUATION Sources:  ADEA Survey of Dental Graduates and Creighton University Financial Aid Office</vt:lpstr>
      <vt:lpstr>Proven Track Record:</vt:lpstr>
      <vt:lpstr>WREB: Creighton vs National Pass Rate WREB = Western Regional Examining Board (Patient Based Clinical Board Examination) </vt:lpstr>
      <vt:lpstr>Idaho Dental Education Program</vt:lpstr>
      <vt:lpstr>Idaho Dental Education Program</vt:lpstr>
      <vt:lpstr>Idaho Dental Education Program</vt:lpstr>
      <vt:lpstr>Idaho Dental Education Program</vt:lpstr>
      <vt:lpstr>Idaho Dental Education Program</vt:lpstr>
      <vt:lpstr> </vt:lpstr>
      <vt:lpstr> </vt:lpstr>
      <vt:lpstr> </vt:lpstr>
      <vt:lpstr> </vt:lpstr>
      <vt:lpstr> </vt:lpstr>
      <vt:lpstr> </vt:lpstr>
      <vt:lpstr>IDEP 1st Year Curriculum</vt:lpstr>
      <vt:lpstr>Creighton University School of Dentistry</vt:lpstr>
      <vt:lpstr>Creighton University School of Dentistry</vt:lpstr>
      <vt:lpstr>Creighton University School of Dentistry</vt:lpstr>
      <vt:lpstr>Creighton University School of Dentistry</vt:lpstr>
      <vt:lpstr>Creighton University  School of Dentistry</vt:lpstr>
      <vt:lpstr>What Our Graduates Say:</vt:lpstr>
      <vt:lpstr>What Our Graduates Say:</vt:lpstr>
      <vt:lpstr>What Our Graduates Say:</vt:lpstr>
      <vt:lpstr>Why I Chose IDEP:</vt:lpstr>
      <vt:lpstr>Idaho Residency</vt:lpstr>
      <vt:lpstr>PowerPoint Presentation</vt:lpstr>
      <vt:lpstr>Omaha, Nebraska</vt:lpstr>
      <vt:lpstr>PowerPoint Presentation</vt:lpstr>
      <vt:lpstr> </vt:lpstr>
      <vt:lpstr>Omaha, Nebraska </vt:lpstr>
      <vt:lpstr>Omaha, Nebraska</vt:lpstr>
      <vt:lpstr>IDEP – Your Personal Gateway to Dentistry</vt:lpstr>
      <vt:lpstr> </vt:lpstr>
    </vt:vector>
  </TitlesOfParts>
  <Company>ISU Department of Dental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 W. Friedrichsen, DDS</dc:creator>
  <cp:lastModifiedBy>Lee Ann Waldron</cp:lastModifiedBy>
  <cp:revision>155</cp:revision>
  <cp:lastPrinted>2016-02-25T16:43:20Z</cp:lastPrinted>
  <dcterms:created xsi:type="dcterms:W3CDTF">2002-10-28T18:28:01Z</dcterms:created>
  <dcterms:modified xsi:type="dcterms:W3CDTF">2026-06-11T15:57:48Z</dcterms:modified>
</cp:coreProperties>
</file>