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modernComment_13D_601E7B87.xml" ContentType="application/vnd.ms-powerpoint.comment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0" r:id="rId1"/>
  </p:sldMasterIdLst>
  <p:notesMasterIdLst>
    <p:notesMasterId r:id="rId17"/>
  </p:notesMasterIdLst>
  <p:sldIdLst>
    <p:sldId id="256" r:id="rId2"/>
    <p:sldId id="275" r:id="rId3"/>
    <p:sldId id="317" r:id="rId4"/>
    <p:sldId id="319" r:id="rId5"/>
    <p:sldId id="289" r:id="rId6"/>
    <p:sldId id="277" r:id="rId7"/>
    <p:sldId id="279" r:id="rId8"/>
    <p:sldId id="281" r:id="rId9"/>
    <p:sldId id="321" r:id="rId10"/>
    <p:sldId id="290" r:id="rId11"/>
    <p:sldId id="299" r:id="rId12"/>
    <p:sldId id="302" r:id="rId13"/>
    <p:sldId id="311" r:id="rId14"/>
    <p:sldId id="303" r:id="rId15"/>
    <p:sldId id="322" r:id="rId16"/>
  </p:sldIdLst>
  <p:sldSz cx="9144000" cy="5143500" type="screen16x9"/>
  <p:notesSz cx="6858000" cy="9144000"/>
  <p:embeddedFontLst>
    <p:embeddedFont>
      <p:font typeface="Roboto" panose="02000000000000000000" pitchFamily="2" charset="0"/>
      <p:regular r:id="rId18"/>
      <p:bold r:id="rId19"/>
      <p:italic r:id="rId20"/>
      <p:boldItalic r:id="rId21"/>
    </p:embeddedFont>
    <p:embeddedFont>
      <p:font typeface="Roboto Slab" pitchFamily="2" charset="0"/>
      <p:regular r:id="rId22"/>
      <p:bold r:id="rId2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F940E91-144B-7BEB-0A63-6C4E78173E7F}" name="Adam Bradford" initials="" userId="S::adambradford@isu.edu::45f12302-613a-480a-ac2e-d2ed2389dd71" providerId="AD"/>
  <p188:author id="{BD96C497-BF14-5C8D-AACB-8E054E4A49F0}" name="Jennifer Steele" initials="JS" userId="S::steejenn@isu.edu::db745045-f57b-42b7-a0b1-657f9d59c93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963"/>
    <p:restoredTop sz="81844" autoAdjust="0"/>
  </p:normalViewPr>
  <p:slideViewPr>
    <p:cSldViewPr snapToGrid="0">
      <p:cViewPr>
        <p:scale>
          <a:sx n="110" d="100"/>
          <a:sy n="110" d="100"/>
        </p:scale>
        <p:origin x="304" y="52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4.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font" Target="fonts/font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6.fntdata"/><Relationship Id="rId28" Type="http://schemas.microsoft.com/office/2018/10/relationships/authors" Target="authors.xml"/><Relationship Id="rId10" Type="http://schemas.openxmlformats.org/officeDocument/2006/relationships/slide" Target="slides/slide9.xml"/><Relationship Id="rId19"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5.fntdata"/><Relationship Id="rId27" Type="http://schemas.openxmlformats.org/officeDocument/2006/relationships/tableStyles" Target="tableStyles.xml"/></Relationships>
</file>

<file path=ppt/comments/modernComment_13D_601E7B87.xml><?xml version="1.0" encoding="utf-8"?>
<p188:cmLst xmlns:a="http://schemas.openxmlformats.org/drawingml/2006/main" xmlns:r="http://schemas.openxmlformats.org/officeDocument/2006/relationships" xmlns:p188="http://schemas.microsoft.com/office/powerpoint/2018/8/main">
  <p188:cm id="{42493AAF-DA46-ED49-B916-5C390799355B}" authorId="{EF940E91-144B-7BEB-0A63-6C4E78173E7F}" created="2024-11-19T00:30:57.841">
    <ac:deMkLst xmlns:ac="http://schemas.microsoft.com/office/drawing/2013/main/command">
      <pc:docMk xmlns:pc="http://schemas.microsoft.com/office/powerpoint/2013/main/command"/>
      <pc:sldMk xmlns:pc="http://schemas.microsoft.com/office/powerpoint/2013/main/command" cId="1612610439" sldId="317"/>
      <ac:spMk id="76" creationId="{00000000-0000-0000-0000-000000000000}"/>
    </ac:deMkLst>
    <p188:txBody>
      <a:bodyPr/>
      <a:lstStyle/>
      <a:p>
        <a:r>
          <a:rPr lang="en-US"/>
          <a:t>Need a link here</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6530837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dirty="0"/>
              <a:t>Traditional SWOT (strengths, weaknesses, opportunities, threats) tends to be reflective rather than generative. It focuses efforts and attention on weaknesses and threats, which can lead to a deficit or scarcity mentality.</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SOAR is a strength-based analysis based that enables us to focus on our strengths. It brings stakeholders together to recognize our potential and create a shared vision for the future that capitalizes on opportunity. </a:t>
            </a:r>
          </a:p>
        </p:txBody>
      </p:sp>
    </p:spTree>
    <p:extLst>
      <p:ext uri="{BB962C8B-B14F-4D97-AF65-F5344CB8AC3E}">
        <p14:creationId xmlns:p14="http://schemas.microsoft.com/office/powerpoint/2010/main" val="35913792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2135197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7943966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6807896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a:extLst>
            <a:ext uri="{FF2B5EF4-FFF2-40B4-BE49-F238E27FC236}">
              <a16:creationId xmlns:a16="http://schemas.microsoft.com/office/drawing/2014/main" id="{E02CFAB1-30A8-A941-0771-8D704DF278FB}"/>
            </a:ext>
          </a:extLst>
        </p:cNvPr>
        <p:cNvGrpSpPr/>
        <p:nvPr/>
      </p:nvGrpSpPr>
      <p:grpSpPr>
        <a:xfrm>
          <a:off x="0" y="0"/>
          <a:ext cx="0" cy="0"/>
          <a:chOff x="0" y="0"/>
          <a:chExt cx="0" cy="0"/>
        </a:xfrm>
      </p:grpSpPr>
      <p:sp>
        <p:nvSpPr>
          <p:cNvPr id="63" name="Google Shape;63;p:notes">
            <a:extLst>
              <a:ext uri="{FF2B5EF4-FFF2-40B4-BE49-F238E27FC236}">
                <a16:creationId xmlns:a16="http://schemas.microsoft.com/office/drawing/2014/main" id="{BA9D04B0-88CC-98E8-A2F1-7E49FC3604C6}"/>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p:notes">
            <a:extLst>
              <a:ext uri="{FF2B5EF4-FFF2-40B4-BE49-F238E27FC236}">
                <a16:creationId xmlns:a16="http://schemas.microsoft.com/office/drawing/2014/main" id="{DF37C597-2F66-E093-55B7-A0A176C0310E}"/>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2269340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221dce1ddf9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221dce1ddf9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2255324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221dce1ddf9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221dce1ddf9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1868972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221dce1ddf9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221dce1ddf9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1331196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6232533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221dce1ddf9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221dce1ddf9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36225776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221dce1ddf9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221dce1ddf9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6234710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221dce1ddf9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221dce1ddf9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17812263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a:extLst>
            <a:ext uri="{FF2B5EF4-FFF2-40B4-BE49-F238E27FC236}">
              <a16:creationId xmlns:a16="http://schemas.microsoft.com/office/drawing/2014/main" id="{4A72BDDC-4546-1A1D-802B-B179146E12B8}"/>
            </a:ext>
          </a:extLst>
        </p:cNvPr>
        <p:cNvGrpSpPr/>
        <p:nvPr/>
      </p:nvGrpSpPr>
      <p:grpSpPr>
        <a:xfrm>
          <a:off x="0" y="0"/>
          <a:ext cx="0" cy="0"/>
          <a:chOff x="0" y="0"/>
          <a:chExt cx="0" cy="0"/>
        </a:xfrm>
      </p:grpSpPr>
      <p:sp>
        <p:nvSpPr>
          <p:cNvPr id="70" name="Google Shape;70;g221dce1ddf9_0_12:notes">
            <a:extLst>
              <a:ext uri="{FF2B5EF4-FFF2-40B4-BE49-F238E27FC236}">
                <a16:creationId xmlns:a16="http://schemas.microsoft.com/office/drawing/2014/main" id="{8C359B43-C2DD-2C72-4958-EC9D58453582}"/>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221dce1ddf9_0_12:notes">
            <a:extLst>
              <a:ext uri="{FF2B5EF4-FFF2-40B4-BE49-F238E27FC236}">
                <a16:creationId xmlns:a16="http://schemas.microsoft.com/office/drawing/2014/main" id="{44A134FC-4922-21AB-E66E-CAEC141A388F}"/>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extLst>
      <p:ext uri="{BB962C8B-B14F-4D97-AF65-F5344CB8AC3E}">
        <p14:creationId xmlns:p14="http://schemas.microsoft.com/office/powerpoint/2010/main" val="806629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dirty="0"/>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8" Type="http://schemas.openxmlformats.org/officeDocument/2006/relationships/hyperlink" Target="https://www.isu.edu/budget/oar/oarpersonnel/" TargetMode="External"/><Relationship Id="rId3" Type="http://schemas.microsoft.com/office/2018/10/relationships/comments" Target="../comments/modernComment_13D_601E7B87.xml"/><Relationship Id="rId7" Type="http://schemas.openxmlformats.org/officeDocument/2006/relationships/hyperlink" Target="https://www.isu.edu/budget/oar/" TargetMode="Externa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hyperlink" Target="https://www.isu.edu/strategicplan/" TargetMode="External"/><Relationship Id="rId5" Type="http://schemas.openxmlformats.org/officeDocument/2006/relationships/hyperlink" Target="https://docs.google.com/document/d/138B4mBnzu2Gy9PQfvScL-rbmu4Jh1L7mpaQDdBxQeXk/edit?usp=sharing" TargetMode="External"/><Relationship Id="rId10" Type="http://schemas.openxmlformats.org/officeDocument/2006/relationships/hyperlink" Target="https://na3.docusign.net/Member/PowerFormSigning.aspx?PowerFormId=9238e9b0-3e61-4e0d-a750-76e5ec1b5b60&amp;env=na3&amp;acct=66a5457a-3611-4e02-bba3-585a739812ef&amp;v=2" TargetMode="External"/><Relationship Id="rId4" Type="http://schemas.openxmlformats.org/officeDocument/2006/relationships/image" Target="../media/image1.png"/><Relationship Id="rId9" Type="http://schemas.openxmlformats.org/officeDocument/2006/relationships/hyperlink" Target="https://na3.docusign.net/Member/PowerFormSigning.aspx?PowerFormId=13907797-403f-49ca-a710-103a0be5f600&amp;env=na3&amp;acct=66a5457a-3611-4e02-bba3-585a739812ef&amp;v=2"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br>
              <a:rPr lang="en" sz="4000" b="1" dirty="0">
                <a:solidFill>
                  <a:schemeClr val="lt1"/>
                </a:solidFill>
                <a:latin typeface="Roboto Slab"/>
                <a:ea typeface="Roboto Slab"/>
                <a:cs typeface="Roboto Slab"/>
                <a:sym typeface="Roboto Slab"/>
              </a:rPr>
            </a:br>
            <a:r>
              <a:rPr lang="en" sz="4000" b="1" dirty="0">
                <a:solidFill>
                  <a:schemeClr val="lt1"/>
                </a:solidFill>
                <a:latin typeface="Roboto Slab"/>
                <a:ea typeface="Roboto Slab"/>
                <a:cs typeface="Roboto Slab"/>
                <a:sym typeface="Roboto Slab"/>
              </a:rPr>
              <a:t>Creating a Departmental Strategic Vision</a:t>
            </a:r>
            <a:endParaRPr sz="4000" b="1" dirty="0">
              <a:solidFill>
                <a:schemeClr val="lt1"/>
              </a:solidFill>
              <a:latin typeface="Roboto Slab"/>
              <a:ea typeface="Roboto Slab"/>
              <a:cs typeface="Roboto Slab"/>
              <a:sym typeface="Roboto Slab"/>
            </a:endParaRPr>
          </a:p>
        </p:txBody>
      </p:sp>
      <p:sp>
        <p:nvSpPr>
          <p:cNvPr id="67" name="Google Shape;67;p15"/>
          <p:cNvSpPr/>
          <p:nvPr/>
        </p:nvSpPr>
        <p:spPr>
          <a:xfrm>
            <a:off x="0" y="4652225"/>
            <a:ext cx="9144000" cy="4914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pic>
        <p:nvPicPr>
          <p:cNvPr id="68" name="Google Shape;68;p15"/>
          <p:cNvPicPr preferRelativeResize="0"/>
          <p:nvPr/>
        </p:nvPicPr>
        <p:blipFill rotWithShape="1">
          <a:blip r:embed="rId3">
            <a:alphaModFix/>
          </a:blip>
          <a:srcRect t="30009" b="31628"/>
          <a:stretch/>
        </p:blipFill>
        <p:spPr>
          <a:xfrm>
            <a:off x="68675" y="4652225"/>
            <a:ext cx="1945100" cy="491399"/>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sz="4000" b="1" dirty="0">
                <a:solidFill>
                  <a:schemeClr val="lt1"/>
                </a:solidFill>
                <a:latin typeface="Roboto Slab"/>
                <a:ea typeface="Roboto Slab"/>
                <a:cs typeface="Roboto Slab"/>
                <a:sym typeface="Roboto Slab"/>
              </a:rPr>
              <a:t>Resources</a:t>
            </a:r>
            <a:endParaRPr sz="4000" b="1" dirty="0">
              <a:solidFill>
                <a:schemeClr val="lt1"/>
              </a:solidFill>
              <a:latin typeface="Roboto Slab"/>
              <a:ea typeface="Roboto Slab"/>
              <a:cs typeface="Roboto Slab"/>
              <a:sym typeface="Roboto Slab"/>
            </a:endParaRPr>
          </a:p>
        </p:txBody>
      </p:sp>
      <p:sp>
        <p:nvSpPr>
          <p:cNvPr id="67" name="Google Shape;67;p15"/>
          <p:cNvSpPr/>
          <p:nvPr/>
        </p:nvSpPr>
        <p:spPr>
          <a:xfrm>
            <a:off x="0" y="4652225"/>
            <a:ext cx="9144000" cy="4914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pic>
        <p:nvPicPr>
          <p:cNvPr id="68" name="Google Shape;68;p15"/>
          <p:cNvPicPr preferRelativeResize="0"/>
          <p:nvPr/>
        </p:nvPicPr>
        <p:blipFill rotWithShape="1">
          <a:blip r:embed="rId3">
            <a:alphaModFix/>
          </a:blip>
          <a:srcRect t="30009" b="31628"/>
          <a:stretch/>
        </p:blipFill>
        <p:spPr>
          <a:xfrm>
            <a:off x="68675" y="4652225"/>
            <a:ext cx="1945100" cy="491399"/>
          </a:xfrm>
          <a:prstGeom prst="rect">
            <a:avLst/>
          </a:prstGeom>
          <a:noFill/>
          <a:ln>
            <a:noFill/>
          </a:ln>
        </p:spPr>
      </p:pic>
    </p:spTree>
    <p:extLst>
      <p:ext uri="{BB962C8B-B14F-4D97-AF65-F5344CB8AC3E}">
        <p14:creationId xmlns:p14="http://schemas.microsoft.com/office/powerpoint/2010/main" val="87046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Shape 65"/>
        <p:cNvGrpSpPr/>
        <p:nvPr/>
      </p:nvGrpSpPr>
      <p:grpSpPr>
        <a:xfrm>
          <a:off x="0" y="0"/>
          <a:ext cx="0" cy="0"/>
          <a:chOff x="0" y="0"/>
          <a:chExt cx="0" cy="0"/>
        </a:xfrm>
      </p:grpSpPr>
      <p:sp>
        <p:nvSpPr>
          <p:cNvPr id="67" name="Google Shape;67;p15"/>
          <p:cNvSpPr/>
          <p:nvPr/>
        </p:nvSpPr>
        <p:spPr>
          <a:xfrm>
            <a:off x="0" y="4652225"/>
            <a:ext cx="9144000" cy="4914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pic>
        <p:nvPicPr>
          <p:cNvPr id="68" name="Google Shape;68;p15"/>
          <p:cNvPicPr preferRelativeResize="0"/>
          <p:nvPr/>
        </p:nvPicPr>
        <p:blipFill rotWithShape="1">
          <a:blip r:embed="rId3">
            <a:alphaModFix/>
          </a:blip>
          <a:srcRect t="30009" b="31628"/>
          <a:stretch/>
        </p:blipFill>
        <p:spPr>
          <a:xfrm>
            <a:off x="68675" y="4652225"/>
            <a:ext cx="1945100" cy="491399"/>
          </a:xfrm>
          <a:prstGeom prst="rect">
            <a:avLst/>
          </a:prstGeom>
          <a:noFill/>
          <a:ln>
            <a:noFill/>
          </a:ln>
        </p:spPr>
      </p:pic>
      <p:sp>
        <p:nvSpPr>
          <p:cNvPr id="2" name="Google Shape;73;p16">
            <a:extLst>
              <a:ext uri="{FF2B5EF4-FFF2-40B4-BE49-F238E27FC236}">
                <a16:creationId xmlns:a16="http://schemas.microsoft.com/office/drawing/2014/main" id="{1D6132CB-E505-CDDB-2C92-3F23D2C17ACE}"/>
              </a:ext>
            </a:extLst>
          </p:cNvPr>
          <p:cNvSpPr txBox="1">
            <a:spLocks/>
          </p:cNvSpPr>
          <p:nvPr/>
        </p:nvSpPr>
        <p:spPr>
          <a:xfrm>
            <a:off x="68675" y="35221"/>
            <a:ext cx="8964489" cy="5727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pPr algn="ctr">
              <a:buSzPts val="990"/>
            </a:pPr>
            <a:r>
              <a:rPr lang="en-US" sz="3600" b="1" dirty="0">
                <a:solidFill>
                  <a:schemeClr val="lt1"/>
                </a:solidFill>
                <a:latin typeface="Roboto"/>
                <a:ea typeface="Roboto"/>
                <a:cs typeface="Roboto"/>
                <a:sym typeface="Roboto"/>
              </a:rPr>
              <a:t>SOAR Exercise</a:t>
            </a:r>
          </a:p>
        </p:txBody>
      </p:sp>
      <p:sp>
        <p:nvSpPr>
          <p:cNvPr id="5" name="Google Shape;76;p16">
            <a:extLst>
              <a:ext uri="{FF2B5EF4-FFF2-40B4-BE49-F238E27FC236}">
                <a16:creationId xmlns:a16="http://schemas.microsoft.com/office/drawing/2014/main" id="{E4206AAE-FCE8-BE9E-FC7E-7583222E3DDE}"/>
              </a:ext>
            </a:extLst>
          </p:cNvPr>
          <p:cNvSpPr txBox="1">
            <a:spLocks/>
          </p:cNvSpPr>
          <p:nvPr/>
        </p:nvSpPr>
        <p:spPr>
          <a:xfrm>
            <a:off x="349829" y="493615"/>
            <a:ext cx="8624237" cy="3717446"/>
          </a:xfrm>
          <a:prstGeom prst="rect">
            <a:avLst/>
          </a:prstGeom>
          <a:noFill/>
          <a:ln>
            <a:noFill/>
          </a:ln>
        </p:spPr>
        <p:txBody>
          <a:bodyPr spcFirstLastPara="1" wrap="square" lIns="91425" tIns="91425" rIns="91425" bIns="91425" anchor="t" anchorCtr="0">
            <a:normAutofit/>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1pPr>
            <a:lvl2pPr marL="914400" marR="0" lvl="1"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2pPr>
            <a:lvl3pPr marL="1371600" marR="0" lvl="2"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3pPr>
            <a:lvl4pPr marL="1828800" marR="0" lvl="3"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4pPr>
            <a:lvl5pPr marL="2286000" marR="0" lvl="4"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5pPr>
            <a:lvl6pPr marL="2743200" marR="0" lvl="5"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6pPr>
            <a:lvl7pPr marL="3200400" marR="0" lvl="6"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7pPr>
            <a:lvl8pPr marL="3657600" marR="0" lvl="7"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8pPr>
            <a:lvl9pPr marL="4114800" marR="0" lvl="8"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9pPr>
          </a:lstStyle>
          <a:p>
            <a:pPr marL="0" indent="0"/>
            <a:r>
              <a:rPr lang="en-US" sz="2600" dirty="0">
                <a:solidFill>
                  <a:schemeClr val="accent4"/>
                </a:solidFill>
                <a:latin typeface="Roboto"/>
                <a:ea typeface="Roboto"/>
                <a:cs typeface="Roboto"/>
                <a:sym typeface="Roboto"/>
              </a:rPr>
              <a:t>Strengths, Opportunities, Aspirations, Results</a:t>
            </a:r>
          </a:p>
          <a:p>
            <a:pPr marL="0" indent="0"/>
            <a:r>
              <a:rPr lang="en-US" sz="1600" dirty="0">
                <a:solidFill>
                  <a:schemeClr val="accent4"/>
                </a:solidFill>
                <a:latin typeface="Roboto"/>
                <a:ea typeface="Roboto"/>
                <a:cs typeface="Roboto"/>
                <a:sym typeface="Roboto"/>
              </a:rPr>
              <a:t>(Some units may find it helpful to conduct a SOAR as part of their analysis in order to invite faculty articulate their thoughts around the data trends and other factors under discussion) </a:t>
            </a:r>
          </a:p>
          <a:p>
            <a:pPr marL="0" indent="0">
              <a:spcBef>
                <a:spcPts val="1600"/>
              </a:spcBef>
            </a:pPr>
            <a:endParaRPr lang="en-US" sz="2600" dirty="0">
              <a:solidFill>
                <a:schemeClr val="accent4"/>
              </a:solidFill>
              <a:latin typeface="Roboto"/>
              <a:ea typeface="Roboto"/>
              <a:cs typeface="Roboto"/>
              <a:sym typeface="Roboto"/>
            </a:endParaRPr>
          </a:p>
          <a:p>
            <a:pPr marL="0" indent="0" algn="l">
              <a:spcBef>
                <a:spcPts val="1600"/>
              </a:spcBef>
            </a:pPr>
            <a:endParaRPr lang="en-US" sz="3000" dirty="0">
              <a:solidFill>
                <a:schemeClr val="accent4"/>
              </a:solidFill>
              <a:latin typeface="Roboto"/>
              <a:ea typeface="Roboto"/>
              <a:cs typeface="Roboto"/>
              <a:sym typeface="Roboto"/>
            </a:endParaRPr>
          </a:p>
          <a:p>
            <a:pPr marL="0" indent="0" algn="l">
              <a:spcBef>
                <a:spcPts val="800"/>
              </a:spcBef>
            </a:pPr>
            <a:endParaRPr lang="en-US" sz="3000" dirty="0">
              <a:solidFill>
                <a:schemeClr val="accent4"/>
              </a:solidFill>
              <a:latin typeface="Roboto"/>
              <a:ea typeface="Roboto"/>
              <a:cs typeface="Roboto"/>
              <a:sym typeface="Roboto"/>
            </a:endParaRPr>
          </a:p>
          <a:p>
            <a:pPr marL="0" indent="0" algn="l">
              <a:spcBef>
                <a:spcPts val="800"/>
              </a:spcBef>
            </a:pPr>
            <a:endParaRPr lang="en-US" sz="3000" dirty="0">
              <a:solidFill>
                <a:schemeClr val="accent4"/>
              </a:solidFill>
              <a:latin typeface="Roboto"/>
              <a:ea typeface="Roboto"/>
              <a:cs typeface="Roboto"/>
              <a:sym typeface="Roboto"/>
            </a:endParaRPr>
          </a:p>
          <a:p>
            <a:pPr marL="0" indent="0" algn="l">
              <a:spcBef>
                <a:spcPts val="1200"/>
              </a:spcBef>
              <a:spcAft>
                <a:spcPts val="1200"/>
              </a:spcAft>
            </a:pPr>
            <a:endParaRPr lang="en-US" sz="2400" dirty="0">
              <a:solidFill>
                <a:schemeClr val="accent4"/>
              </a:solidFill>
              <a:latin typeface="Roboto"/>
              <a:ea typeface="Roboto"/>
              <a:cs typeface="Roboto"/>
              <a:sym typeface="Roboto"/>
            </a:endParaRPr>
          </a:p>
        </p:txBody>
      </p:sp>
      <p:graphicFrame>
        <p:nvGraphicFramePr>
          <p:cNvPr id="3" name="Table 3">
            <a:extLst>
              <a:ext uri="{FF2B5EF4-FFF2-40B4-BE49-F238E27FC236}">
                <a16:creationId xmlns:a16="http://schemas.microsoft.com/office/drawing/2014/main" id="{7B35586C-A329-B0E0-0056-E2CF6998491A}"/>
              </a:ext>
            </a:extLst>
          </p:cNvPr>
          <p:cNvGraphicFramePr>
            <a:graphicFrameLocks noGrp="1"/>
          </p:cNvGraphicFramePr>
          <p:nvPr>
            <p:extLst>
              <p:ext uri="{D42A27DB-BD31-4B8C-83A1-F6EECF244321}">
                <p14:modId xmlns:p14="http://schemas.microsoft.com/office/powerpoint/2010/main" val="2907362509"/>
              </p:ext>
            </p:extLst>
          </p:nvPr>
        </p:nvGraphicFramePr>
        <p:xfrm>
          <a:off x="795715" y="1474604"/>
          <a:ext cx="7862762" cy="3107342"/>
        </p:xfrm>
        <a:graphic>
          <a:graphicData uri="http://schemas.openxmlformats.org/drawingml/2006/table">
            <a:tbl>
              <a:tblPr bandRow="1">
                <a:tableStyleId>{5C22544A-7EE6-4342-B048-85BDC9FD1C3A}</a:tableStyleId>
              </a:tblPr>
              <a:tblGrid>
                <a:gridCol w="3931381">
                  <a:extLst>
                    <a:ext uri="{9D8B030D-6E8A-4147-A177-3AD203B41FA5}">
                      <a16:colId xmlns:a16="http://schemas.microsoft.com/office/drawing/2014/main" val="2628253812"/>
                    </a:ext>
                  </a:extLst>
                </a:gridCol>
                <a:gridCol w="3931381">
                  <a:extLst>
                    <a:ext uri="{9D8B030D-6E8A-4147-A177-3AD203B41FA5}">
                      <a16:colId xmlns:a16="http://schemas.microsoft.com/office/drawing/2014/main" val="1076122759"/>
                    </a:ext>
                  </a:extLst>
                </a:gridCol>
              </a:tblGrid>
              <a:tr h="1553671">
                <a:tc>
                  <a:txBody>
                    <a:bodyPr/>
                    <a:lstStyle/>
                    <a:p>
                      <a:r>
                        <a:rPr lang="en-US" sz="1800" b="1" dirty="0">
                          <a:latin typeface="Roboto" panose="02000000000000000000" pitchFamily="2" charset="0"/>
                          <a:ea typeface="Roboto" panose="02000000000000000000" pitchFamily="2" charset="0"/>
                          <a:cs typeface="Roboto" panose="02000000000000000000" pitchFamily="2" charset="0"/>
                        </a:rPr>
                        <a:t>Strengths</a:t>
                      </a:r>
                    </a:p>
                    <a:p>
                      <a:endParaRPr lang="en-US" sz="1800" dirty="0">
                        <a:latin typeface="Roboto" panose="02000000000000000000" pitchFamily="2" charset="0"/>
                        <a:ea typeface="Roboto" panose="02000000000000000000" pitchFamily="2" charset="0"/>
                        <a:cs typeface="Roboto" panose="02000000000000000000" pitchFamily="2" charset="0"/>
                      </a:endParaRPr>
                    </a:p>
                    <a:p>
                      <a:r>
                        <a:rPr lang="en-US" sz="1800" i="1" dirty="0">
                          <a:latin typeface="Roboto" panose="02000000000000000000" pitchFamily="2" charset="0"/>
                          <a:ea typeface="Roboto" panose="02000000000000000000" pitchFamily="2" charset="0"/>
                          <a:cs typeface="Roboto" panose="02000000000000000000" pitchFamily="2" charset="0"/>
                        </a:rPr>
                        <a:t>What we do well, along with our key assets, resources, capabilities, and accomplishments</a:t>
                      </a:r>
                    </a:p>
                  </a:txBody>
                  <a:tcPr>
                    <a:solidFill>
                      <a:schemeClr val="accent4">
                        <a:lumMod val="20000"/>
                        <a:lumOff val="80000"/>
                      </a:schemeClr>
                    </a:solidFill>
                  </a:tcPr>
                </a:tc>
                <a:tc>
                  <a:txBody>
                    <a:bodyPr/>
                    <a:lstStyle/>
                    <a:p>
                      <a:r>
                        <a:rPr lang="en-US" sz="1800" b="1" dirty="0">
                          <a:latin typeface="Roboto" panose="02000000000000000000" pitchFamily="2" charset="0"/>
                          <a:ea typeface="Roboto" panose="02000000000000000000" pitchFamily="2" charset="0"/>
                          <a:cs typeface="Roboto" panose="02000000000000000000" pitchFamily="2" charset="0"/>
                        </a:rPr>
                        <a:t>Opportunities</a:t>
                      </a:r>
                    </a:p>
                    <a:p>
                      <a:endParaRPr lang="en-US" sz="1800" dirty="0">
                        <a:latin typeface="Roboto" panose="02000000000000000000" pitchFamily="2" charset="0"/>
                        <a:ea typeface="Roboto" panose="02000000000000000000" pitchFamily="2" charset="0"/>
                        <a:cs typeface="Roboto" panose="02000000000000000000" pitchFamily="2" charset="0"/>
                      </a:endParaRPr>
                    </a:p>
                    <a:p>
                      <a:r>
                        <a:rPr lang="en-US" sz="1800" i="1" dirty="0">
                          <a:latin typeface="Roboto" panose="02000000000000000000" pitchFamily="2" charset="0"/>
                          <a:ea typeface="Roboto" panose="02000000000000000000" pitchFamily="2" charset="0"/>
                          <a:cs typeface="Roboto" panose="02000000000000000000" pitchFamily="2" charset="0"/>
                        </a:rPr>
                        <a:t>Internal and external circumstances that we can leverage for success</a:t>
                      </a:r>
                    </a:p>
                  </a:txBody>
                  <a:tcPr>
                    <a:solidFill>
                      <a:schemeClr val="accent4">
                        <a:lumMod val="40000"/>
                        <a:lumOff val="60000"/>
                      </a:schemeClr>
                    </a:solidFill>
                  </a:tcPr>
                </a:tc>
                <a:extLst>
                  <a:ext uri="{0D108BD9-81ED-4DB2-BD59-A6C34878D82A}">
                    <a16:rowId xmlns:a16="http://schemas.microsoft.com/office/drawing/2014/main" val="2461441184"/>
                  </a:ext>
                </a:extLst>
              </a:tr>
              <a:tr h="1553671">
                <a:tc>
                  <a:txBody>
                    <a:bodyPr/>
                    <a:lstStyle/>
                    <a:p>
                      <a:r>
                        <a:rPr lang="en-US" sz="1800" b="1" dirty="0">
                          <a:latin typeface="Roboto" panose="02000000000000000000" pitchFamily="2" charset="0"/>
                          <a:ea typeface="Roboto" panose="02000000000000000000" pitchFamily="2" charset="0"/>
                          <a:cs typeface="Roboto" panose="02000000000000000000" pitchFamily="2" charset="0"/>
                        </a:rPr>
                        <a:t>Aspirations</a:t>
                      </a:r>
                    </a:p>
                    <a:p>
                      <a:endParaRPr lang="en-US" sz="1800" dirty="0">
                        <a:latin typeface="Roboto" panose="02000000000000000000" pitchFamily="2" charset="0"/>
                        <a:ea typeface="Roboto" panose="02000000000000000000" pitchFamily="2" charset="0"/>
                        <a:cs typeface="Roboto" panose="02000000000000000000" pitchFamily="2" charset="0"/>
                      </a:endParaRPr>
                    </a:p>
                    <a:p>
                      <a:r>
                        <a:rPr lang="en-US" sz="1800" i="1" dirty="0">
                          <a:latin typeface="Roboto" panose="02000000000000000000" pitchFamily="2" charset="0"/>
                          <a:ea typeface="Roboto" panose="02000000000000000000" pitchFamily="2" charset="0"/>
                          <a:cs typeface="Roboto" panose="02000000000000000000" pitchFamily="2" charset="0"/>
                        </a:rPr>
                        <a:t>A shared vision that builds on current strengths, provides inspiration, and challenges the status quo</a:t>
                      </a:r>
                    </a:p>
                  </a:txBody>
                  <a:tcPr>
                    <a:solidFill>
                      <a:schemeClr val="accent4">
                        <a:lumMod val="60000"/>
                        <a:lumOff val="40000"/>
                      </a:schemeClr>
                    </a:solidFill>
                  </a:tcPr>
                </a:tc>
                <a:tc>
                  <a:txBody>
                    <a:bodyPr/>
                    <a:lstStyle/>
                    <a:p>
                      <a:r>
                        <a:rPr lang="en-US" sz="1800" b="1" dirty="0">
                          <a:latin typeface="Roboto" panose="02000000000000000000" pitchFamily="2" charset="0"/>
                          <a:ea typeface="Roboto" panose="02000000000000000000" pitchFamily="2" charset="0"/>
                          <a:cs typeface="Roboto" panose="02000000000000000000" pitchFamily="2" charset="0"/>
                        </a:rPr>
                        <a:t>Results</a:t>
                      </a:r>
                    </a:p>
                    <a:p>
                      <a:endParaRPr lang="en-US" sz="1800" dirty="0">
                        <a:latin typeface="Roboto" panose="02000000000000000000" pitchFamily="2" charset="0"/>
                        <a:ea typeface="Roboto" panose="02000000000000000000" pitchFamily="2" charset="0"/>
                        <a:cs typeface="Roboto" panose="02000000000000000000" pitchFamily="2" charset="0"/>
                      </a:endParaRPr>
                    </a:p>
                    <a:p>
                      <a:r>
                        <a:rPr lang="en-US" sz="1800" i="1" dirty="0">
                          <a:latin typeface="Roboto" panose="02000000000000000000" pitchFamily="2" charset="0"/>
                          <a:ea typeface="Roboto" panose="02000000000000000000" pitchFamily="2" charset="0"/>
                          <a:cs typeface="Roboto" panose="02000000000000000000" pitchFamily="2" charset="0"/>
                        </a:rPr>
                        <a:t>Tangible outcomes and measures that demonstrate we are achieving our mission and goals</a:t>
                      </a:r>
                    </a:p>
                  </a:txBody>
                  <a:tcPr>
                    <a:solidFill>
                      <a:srgbClr val="FFA021"/>
                    </a:solidFill>
                  </a:tcPr>
                </a:tc>
                <a:extLst>
                  <a:ext uri="{0D108BD9-81ED-4DB2-BD59-A6C34878D82A}">
                    <a16:rowId xmlns:a16="http://schemas.microsoft.com/office/drawing/2014/main" val="3921628840"/>
                  </a:ext>
                </a:extLst>
              </a:tr>
            </a:tbl>
          </a:graphicData>
        </a:graphic>
      </p:graphicFrame>
    </p:spTree>
    <p:extLst>
      <p:ext uri="{BB962C8B-B14F-4D97-AF65-F5344CB8AC3E}">
        <p14:creationId xmlns:p14="http://schemas.microsoft.com/office/powerpoint/2010/main" val="4411431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Shape 65"/>
        <p:cNvGrpSpPr/>
        <p:nvPr/>
      </p:nvGrpSpPr>
      <p:grpSpPr>
        <a:xfrm>
          <a:off x="0" y="0"/>
          <a:ext cx="0" cy="0"/>
          <a:chOff x="0" y="0"/>
          <a:chExt cx="0" cy="0"/>
        </a:xfrm>
      </p:grpSpPr>
      <p:sp>
        <p:nvSpPr>
          <p:cNvPr id="67" name="Google Shape;67;p15"/>
          <p:cNvSpPr/>
          <p:nvPr/>
        </p:nvSpPr>
        <p:spPr>
          <a:xfrm>
            <a:off x="0" y="4652225"/>
            <a:ext cx="9144000" cy="4914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pic>
        <p:nvPicPr>
          <p:cNvPr id="68" name="Google Shape;68;p15"/>
          <p:cNvPicPr preferRelativeResize="0"/>
          <p:nvPr/>
        </p:nvPicPr>
        <p:blipFill rotWithShape="1">
          <a:blip r:embed="rId3">
            <a:alphaModFix/>
          </a:blip>
          <a:srcRect t="30009" b="31628"/>
          <a:stretch/>
        </p:blipFill>
        <p:spPr>
          <a:xfrm>
            <a:off x="68675" y="4652225"/>
            <a:ext cx="1945100" cy="491399"/>
          </a:xfrm>
          <a:prstGeom prst="rect">
            <a:avLst/>
          </a:prstGeom>
          <a:noFill/>
          <a:ln>
            <a:noFill/>
          </a:ln>
        </p:spPr>
      </p:pic>
      <p:sp>
        <p:nvSpPr>
          <p:cNvPr id="2" name="Google Shape;73;p16">
            <a:extLst>
              <a:ext uri="{FF2B5EF4-FFF2-40B4-BE49-F238E27FC236}">
                <a16:creationId xmlns:a16="http://schemas.microsoft.com/office/drawing/2014/main" id="{1D6132CB-E505-CDDB-2C92-3F23D2C17ACE}"/>
              </a:ext>
            </a:extLst>
          </p:cNvPr>
          <p:cNvSpPr txBox="1">
            <a:spLocks/>
          </p:cNvSpPr>
          <p:nvPr/>
        </p:nvSpPr>
        <p:spPr>
          <a:xfrm>
            <a:off x="68675" y="116245"/>
            <a:ext cx="8964489" cy="5727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pPr algn="ctr">
              <a:buSzPts val="990"/>
            </a:pPr>
            <a:r>
              <a:rPr lang="en-US" sz="3600" b="1" dirty="0">
                <a:solidFill>
                  <a:schemeClr val="lt1"/>
                </a:solidFill>
                <a:latin typeface="Roboto"/>
                <a:ea typeface="Roboto"/>
                <a:cs typeface="Roboto"/>
                <a:sym typeface="Roboto"/>
              </a:rPr>
              <a:t>Vision vs. Targeted Actions</a:t>
            </a:r>
          </a:p>
        </p:txBody>
      </p:sp>
      <p:graphicFrame>
        <p:nvGraphicFramePr>
          <p:cNvPr id="4" name="Table 5">
            <a:extLst>
              <a:ext uri="{FF2B5EF4-FFF2-40B4-BE49-F238E27FC236}">
                <a16:creationId xmlns:a16="http://schemas.microsoft.com/office/drawing/2014/main" id="{C654C03D-A3D4-57AF-CA49-E7071546E15C}"/>
              </a:ext>
            </a:extLst>
          </p:cNvPr>
          <p:cNvGraphicFramePr>
            <a:graphicFrameLocks noGrp="1"/>
          </p:cNvGraphicFramePr>
          <p:nvPr>
            <p:extLst>
              <p:ext uri="{D42A27DB-BD31-4B8C-83A1-F6EECF244321}">
                <p14:modId xmlns:p14="http://schemas.microsoft.com/office/powerpoint/2010/main" val="829340323"/>
              </p:ext>
            </p:extLst>
          </p:nvPr>
        </p:nvGraphicFramePr>
        <p:xfrm>
          <a:off x="383024" y="1281393"/>
          <a:ext cx="8550584" cy="2563680"/>
        </p:xfrm>
        <a:graphic>
          <a:graphicData uri="http://schemas.openxmlformats.org/drawingml/2006/table">
            <a:tbl>
              <a:tblPr firstRow="1" bandRow="1">
                <a:tableStyleId>{00A15C55-8517-42AA-B614-E9B94910E393}</a:tableStyleId>
              </a:tblPr>
              <a:tblGrid>
                <a:gridCol w="4275292">
                  <a:extLst>
                    <a:ext uri="{9D8B030D-6E8A-4147-A177-3AD203B41FA5}">
                      <a16:colId xmlns:a16="http://schemas.microsoft.com/office/drawing/2014/main" val="1566999118"/>
                    </a:ext>
                  </a:extLst>
                </a:gridCol>
                <a:gridCol w="4275292">
                  <a:extLst>
                    <a:ext uri="{9D8B030D-6E8A-4147-A177-3AD203B41FA5}">
                      <a16:colId xmlns:a16="http://schemas.microsoft.com/office/drawing/2014/main" val="483885878"/>
                    </a:ext>
                  </a:extLst>
                </a:gridCol>
              </a:tblGrid>
              <a:tr h="396912">
                <a:tc>
                  <a:txBody>
                    <a:bodyPr/>
                    <a:lstStyle/>
                    <a:p>
                      <a:r>
                        <a:rPr lang="en-US" sz="1600" dirty="0">
                          <a:solidFill>
                            <a:schemeClr val="tx1">
                              <a:lumMod val="85000"/>
                              <a:lumOff val="15000"/>
                            </a:schemeClr>
                          </a:solidFill>
                          <a:latin typeface="Roboto" panose="02000000000000000000" pitchFamily="2" charset="0"/>
                          <a:ea typeface="Roboto" panose="02000000000000000000" pitchFamily="2" charset="0"/>
                          <a:cs typeface="Roboto" panose="02000000000000000000" pitchFamily="2" charset="0"/>
                        </a:rPr>
                        <a:t>Vision is:</a:t>
                      </a:r>
                    </a:p>
                  </a:txBody>
                  <a:tcPr/>
                </a:tc>
                <a:tc>
                  <a:txBody>
                    <a:bodyPr/>
                    <a:lstStyle/>
                    <a:p>
                      <a:r>
                        <a:rPr lang="en-US" sz="1600" dirty="0">
                          <a:solidFill>
                            <a:schemeClr val="tx1">
                              <a:lumMod val="85000"/>
                              <a:lumOff val="15000"/>
                            </a:schemeClr>
                          </a:solidFill>
                          <a:latin typeface="Roboto" panose="02000000000000000000" pitchFamily="2" charset="0"/>
                          <a:ea typeface="Roboto" panose="02000000000000000000" pitchFamily="2" charset="0"/>
                          <a:cs typeface="Roboto" panose="02000000000000000000" pitchFamily="2" charset="0"/>
                        </a:rPr>
                        <a:t>Targeted Actions are:</a:t>
                      </a:r>
                    </a:p>
                  </a:txBody>
                  <a:tcPr/>
                </a:tc>
                <a:extLst>
                  <a:ext uri="{0D108BD9-81ED-4DB2-BD59-A6C34878D82A}">
                    <a16:rowId xmlns:a16="http://schemas.microsoft.com/office/drawing/2014/main" val="1751235146"/>
                  </a:ext>
                </a:extLst>
              </a:tr>
              <a:tr h="396912">
                <a:tc>
                  <a:txBody>
                    <a:bodyPr/>
                    <a:lstStyle/>
                    <a:p>
                      <a:r>
                        <a:rPr lang="en-US" sz="1600" dirty="0">
                          <a:latin typeface="Roboto" panose="02000000000000000000" pitchFamily="2" charset="0"/>
                          <a:ea typeface="Roboto" panose="02000000000000000000" pitchFamily="2" charset="0"/>
                          <a:cs typeface="Roboto" panose="02000000000000000000" pitchFamily="2" charset="0"/>
                        </a:rPr>
                        <a:t>Focused on the end outcomes (where we want to “land”).</a:t>
                      </a:r>
                    </a:p>
                  </a:txBody>
                  <a:tcPr>
                    <a:solidFill>
                      <a:schemeClr val="accent4">
                        <a:lumMod val="40000"/>
                        <a:lumOff val="60000"/>
                      </a:schemeClr>
                    </a:solidFill>
                  </a:tcPr>
                </a:tc>
                <a:tc>
                  <a:txBody>
                    <a:bodyPr/>
                    <a:lstStyle/>
                    <a:p>
                      <a:r>
                        <a:rPr lang="en-US" sz="1600" dirty="0">
                          <a:latin typeface="Roboto" panose="02000000000000000000" pitchFamily="2" charset="0"/>
                          <a:ea typeface="Roboto" panose="02000000000000000000" pitchFamily="2" charset="0"/>
                          <a:cs typeface="Roboto" panose="02000000000000000000" pitchFamily="2" charset="0"/>
                        </a:rPr>
                        <a:t>The specific means you will use to achieve these ends.</a:t>
                      </a:r>
                    </a:p>
                  </a:txBody>
                  <a:tcPr>
                    <a:solidFill>
                      <a:schemeClr val="accent4">
                        <a:lumMod val="20000"/>
                        <a:lumOff val="80000"/>
                      </a:schemeClr>
                    </a:solidFill>
                  </a:tcPr>
                </a:tc>
                <a:extLst>
                  <a:ext uri="{0D108BD9-81ED-4DB2-BD59-A6C34878D82A}">
                    <a16:rowId xmlns:a16="http://schemas.microsoft.com/office/drawing/2014/main" val="2490514568"/>
                  </a:ext>
                </a:extLst>
              </a:tr>
              <a:tr h="396912">
                <a:tc>
                  <a:txBody>
                    <a:bodyPr/>
                    <a:lstStyle/>
                    <a:p>
                      <a:r>
                        <a:rPr lang="en-US" sz="1600" dirty="0">
                          <a:latin typeface="Roboto" panose="02000000000000000000" pitchFamily="2" charset="0"/>
                          <a:ea typeface="Roboto" panose="02000000000000000000" pitchFamily="2" charset="0"/>
                          <a:cs typeface="Roboto" panose="02000000000000000000" pitchFamily="2" charset="0"/>
                        </a:rPr>
                        <a:t>Describes direction and “big picture.”</a:t>
                      </a:r>
                    </a:p>
                  </a:txBody>
                  <a:tcPr>
                    <a:solidFill>
                      <a:schemeClr val="accent4">
                        <a:lumMod val="40000"/>
                        <a:lumOff val="60000"/>
                      </a:schemeClr>
                    </a:solidFill>
                  </a:tcPr>
                </a:tc>
                <a:tc>
                  <a:txBody>
                    <a:bodyPr/>
                    <a:lstStyle/>
                    <a:p>
                      <a:r>
                        <a:rPr lang="en-US" sz="1600" dirty="0">
                          <a:latin typeface="Roboto" panose="02000000000000000000" pitchFamily="2" charset="0"/>
                          <a:ea typeface="Roboto" panose="02000000000000000000" pitchFamily="2" charset="0"/>
                          <a:cs typeface="Roboto" panose="02000000000000000000" pitchFamily="2" charset="0"/>
                        </a:rPr>
                        <a:t>The clear actions/steps to get us there.</a:t>
                      </a:r>
                    </a:p>
                  </a:txBody>
                  <a:tcPr>
                    <a:solidFill>
                      <a:schemeClr val="accent4">
                        <a:lumMod val="20000"/>
                        <a:lumOff val="80000"/>
                      </a:schemeClr>
                    </a:solidFill>
                  </a:tcPr>
                </a:tc>
                <a:extLst>
                  <a:ext uri="{0D108BD9-81ED-4DB2-BD59-A6C34878D82A}">
                    <a16:rowId xmlns:a16="http://schemas.microsoft.com/office/drawing/2014/main" val="2963299519"/>
                  </a:ext>
                </a:extLst>
              </a:tr>
              <a:tr h="396912">
                <a:tc>
                  <a:txBody>
                    <a:bodyPr/>
                    <a:lstStyle/>
                    <a:p>
                      <a:r>
                        <a:rPr lang="en-US" sz="1600" dirty="0">
                          <a:latin typeface="Roboto" panose="02000000000000000000" pitchFamily="2" charset="0"/>
                          <a:ea typeface="Roboto" panose="02000000000000000000" pitchFamily="2" charset="0"/>
                          <a:cs typeface="Roboto" panose="02000000000000000000" pitchFamily="2" charset="0"/>
                        </a:rPr>
                        <a:t>Focuses holistically on the long term.</a:t>
                      </a:r>
                    </a:p>
                  </a:txBody>
                  <a:tcPr>
                    <a:solidFill>
                      <a:schemeClr val="accent4">
                        <a:lumMod val="40000"/>
                        <a:lumOff val="60000"/>
                      </a:schemeClr>
                    </a:solidFill>
                  </a:tcPr>
                </a:tc>
                <a:tc>
                  <a:txBody>
                    <a:bodyPr/>
                    <a:lstStyle/>
                    <a:p>
                      <a:r>
                        <a:rPr lang="en-US" sz="1600" dirty="0">
                          <a:latin typeface="Roboto" panose="02000000000000000000" pitchFamily="2" charset="0"/>
                          <a:ea typeface="Roboto" panose="02000000000000000000" pitchFamily="2" charset="0"/>
                          <a:cs typeface="Roboto" panose="02000000000000000000" pitchFamily="2" charset="0"/>
                        </a:rPr>
                        <a:t>Shorter term actions to be taken.</a:t>
                      </a:r>
                    </a:p>
                  </a:txBody>
                  <a:tcPr>
                    <a:solidFill>
                      <a:schemeClr val="accent4">
                        <a:lumMod val="20000"/>
                        <a:lumOff val="80000"/>
                      </a:schemeClr>
                    </a:solidFill>
                  </a:tcPr>
                </a:tc>
                <a:extLst>
                  <a:ext uri="{0D108BD9-81ED-4DB2-BD59-A6C34878D82A}">
                    <a16:rowId xmlns:a16="http://schemas.microsoft.com/office/drawing/2014/main" val="3995778942"/>
                  </a:ext>
                </a:extLst>
              </a:tr>
              <a:tr h="396912">
                <a:tc>
                  <a:txBody>
                    <a:bodyPr/>
                    <a:lstStyle/>
                    <a:p>
                      <a:r>
                        <a:rPr lang="en-US" sz="1600" dirty="0">
                          <a:latin typeface="Roboto" panose="02000000000000000000" pitchFamily="2" charset="0"/>
                          <a:ea typeface="Roboto" panose="02000000000000000000" pitchFamily="2" charset="0"/>
                          <a:cs typeface="Roboto" panose="02000000000000000000" pitchFamily="2" charset="0"/>
                        </a:rPr>
                        <a:t>States general intentions.</a:t>
                      </a:r>
                    </a:p>
                  </a:txBody>
                  <a:tcPr>
                    <a:solidFill>
                      <a:schemeClr val="accent4">
                        <a:lumMod val="40000"/>
                        <a:lumOff val="60000"/>
                      </a:schemeClr>
                    </a:solidFill>
                  </a:tcPr>
                </a:tc>
                <a:tc>
                  <a:txBody>
                    <a:bodyPr/>
                    <a:lstStyle/>
                    <a:p>
                      <a:r>
                        <a:rPr lang="en-US" sz="1600" dirty="0">
                          <a:latin typeface="Roboto" panose="02000000000000000000" pitchFamily="2" charset="0"/>
                          <a:ea typeface="Roboto" panose="02000000000000000000" pitchFamily="2" charset="0"/>
                          <a:cs typeface="Roboto" panose="02000000000000000000" pitchFamily="2" charset="0"/>
                        </a:rPr>
                        <a:t>Oriented to achieving specific outcomes.</a:t>
                      </a:r>
                    </a:p>
                  </a:txBody>
                  <a:tcPr>
                    <a:solidFill>
                      <a:schemeClr val="accent4">
                        <a:lumMod val="20000"/>
                        <a:lumOff val="80000"/>
                      </a:schemeClr>
                    </a:solidFill>
                  </a:tcPr>
                </a:tc>
                <a:extLst>
                  <a:ext uri="{0D108BD9-81ED-4DB2-BD59-A6C34878D82A}">
                    <a16:rowId xmlns:a16="http://schemas.microsoft.com/office/drawing/2014/main" val="4094862028"/>
                  </a:ext>
                </a:extLst>
              </a:tr>
              <a:tr h="396912">
                <a:tc>
                  <a:txBody>
                    <a:bodyPr/>
                    <a:lstStyle/>
                    <a:p>
                      <a:r>
                        <a:rPr lang="en-US" sz="1600" dirty="0">
                          <a:latin typeface="Roboto" panose="02000000000000000000" pitchFamily="2" charset="0"/>
                          <a:ea typeface="Roboto" panose="02000000000000000000" pitchFamily="2" charset="0"/>
                          <a:cs typeface="Roboto" panose="02000000000000000000" pitchFamily="2" charset="0"/>
                        </a:rPr>
                        <a:t>Is realistically aspirational.</a:t>
                      </a:r>
                    </a:p>
                  </a:txBody>
                  <a:tcPr>
                    <a:solidFill>
                      <a:schemeClr val="accent4">
                        <a:lumMod val="40000"/>
                        <a:lumOff val="60000"/>
                      </a:schemeClr>
                    </a:solidFill>
                  </a:tcPr>
                </a:tc>
                <a:tc>
                  <a:txBody>
                    <a:bodyPr/>
                    <a:lstStyle/>
                    <a:p>
                      <a:r>
                        <a:rPr lang="en-US" sz="1600" dirty="0">
                          <a:latin typeface="Roboto" panose="02000000000000000000" pitchFamily="2" charset="0"/>
                          <a:ea typeface="Roboto" panose="02000000000000000000" pitchFamily="2" charset="0"/>
                          <a:cs typeface="Roboto" panose="02000000000000000000" pitchFamily="2" charset="0"/>
                        </a:rPr>
                        <a:t>Concrete.</a:t>
                      </a:r>
                    </a:p>
                  </a:txBody>
                  <a:tcPr>
                    <a:solidFill>
                      <a:schemeClr val="accent4">
                        <a:lumMod val="20000"/>
                        <a:lumOff val="80000"/>
                      </a:schemeClr>
                    </a:solidFill>
                  </a:tcPr>
                </a:tc>
                <a:extLst>
                  <a:ext uri="{0D108BD9-81ED-4DB2-BD59-A6C34878D82A}">
                    <a16:rowId xmlns:a16="http://schemas.microsoft.com/office/drawing/2014/main" val="2414997012"/>
                  </a:ext>
                </a:extLst>
              </a:tr>
            </a:tbl>
          </a:graphicData>
        </a:graphic>
      </p:graphicFrame>
    </p:spTree>
    <p:extLst>
      <p:ext uri="{BB962C8B-B14F-4D97-AF65-F5344CB8AC3E}">
        <p14:creationId xmlns:p14="http://schemas.microsoft.com/office/powerpoint/2010/main" val="18222273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Shape 65"/>
        <p:cNvGrpSpPr/>
        <p:nvPr/>
      </p:nvGrpSpPr>
      <p:grpSpPr>
        <a:xfrm>
          <a:off x="0" y="0"/>
          <a:ext cx="0" cy="0"/>
          <a:chOff x="0" y="0"/>
          <a:chExt cx="0" cy="0"/>
        </a:xfrm>
      </p:grpSpPr>
      <p:sp>
        <p:nvSpPr>
          <p:cNvPr id="67" name="Google Shape;67;p15"/>
          <p:cNvSpPr/>
          <p:nvPr/>
        </p:nvSpPr>
        <p:spPr>
          <a:xfrm>
            <a:off x="0" y="4652225"/>
            <a:ext cx="9144000" cy="4914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pic>
        <p:nvPicPr>
          <p:cNvPr id="68" name="Google Shape;68;p15"/>
          <p:cNvPicPr preferRelativeResize="0"/>
          <p:nvPr/>
        </p:nvPicPr>
        <p:blipFill rotWithShape="1">
          <a:blip r:embed="rId3">
            <a:alphaModFix/>
          </a:blip>
          <a:srcRect t="30009" b="31628"/>
          <a:stretch/>
        </p:blipFill>
        <p:spPr>
          <a:xfrm>
            <a:off x="68675" y="4652225"/>
            <a:ext cx="1945100" cy="491399"/>
          </a:xfrm>
          <a:prstGeom prst="rect">
            <a:avLst/>
          </a:prstGeom>
          <a:noFill/>
          <a:ln>
            <a:noFill/>
          </a:ln>
        </p:spPr>
      </p:pic>
      <p:sp>
        <p:nvSpPr>
          <p:cNvPr id="2" name="Google Shape;73;p16">
            <a:extLst>
              <a:ext uri="{FF2B5EF4-FFF2-40B4-BE49-F238E27FC236}">
                <a16:creationId xmlns:a16="http://schemas.microsoft.com/office/drawing/2014/main" id="{1D6132CB-E505-CDDB-2C92-3F23D2C17ACE}"/>
              </a:ext>
            </a:extLst>
          </p:cNvPr>
          <p:cNvSpPr txBox="1">
            <a:spLocks/>
          </p:cNvSpPr>
          <p:nvPr/>
        </p:nvSpPr>
        <p:spPr>
          <a:xfrm>
            <a:off x="68675" y="116245"/>
            <a:ext cx="8964489" cy="5727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pPr algn="ctr">
              <a:buSzPts val="990"/>
            </a:pPr>
            <a:r>
              <a:rPr lang="en-US" sz="3600" b="1" dirty="0">
                <a:solidFill>
                  <a:schemeClr val="lt1"/>
                </a:solidFill>
                <a:latin typeface="Roboto"/>
                <a:ea typeface="Roboto"/>
                <a:cs typeface="Roboto"/>
                <a:sym typeface="Roboto"/>
              </a:rPr>
              <a:t>Identifying Targeted Action Plans</a:t>
            </a:r>
          </a:p>
        </p:txBody>
      </p:sp>
      <p:sp>
        <p:nvSpPr>
          <p:cNvPr id="3" name="Google Shape;76;p16">
            <a:extLst>
              <a:ext uri="{FF2B5EF4-FFF2-40B4-BE49-F238E27FC236}">
                <a16:creationId xmlns:a16="http://schemas.microsoft.com/office/drawing/2014/main" id="{29F20FFA-8225-EE73-F528-84ED692336DC}"/>
              </a:ext>
            </a:extLst>
          </p:cNvPr>
          <p:cNvSpPr txBox="1">
            <a:spLocks/>
          </p:cNvSpPr>
          <p:nvPr/>
        </p:nvSpPr>
        <p:spPr>
          <a:xfrm>
            <a:off x="439569" y="688945"/>
            <a:ext cx="8222700" cy="3713122"/>
          </a:xfrm>
          <a:prstGeom prst="rect">
            <a:avLst/>
          </a:prstGeom>
          <a:noFill/>
          <a:ln>
            <a:noFill/>
          </a:ln>
        </p:spPr>
        <p:txBody>
          <a:bodyPr spcFirstLastPara="1" wrap="square" lIns="91425" tIns="91425" rIns="91425" bIns="91425" anchor="t" anchorCtr="0">
            <a:normAutofit fontScale="92500" lnSpcReduction="20000"/>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1pPr>
            <a:lvl2pPr marL="914400" marR="0" lvl="1"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2pPr>
            <a:lvl3pPr marL="1371600" marR="0" lvl="2"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3pPr>
            <a:lvl4pPr marL="1828800" marR="0" lvl="3"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4pPr>
            <a:lvl5pPr marL="2286000" marR="0" lvl="4"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5pPr>
            <a:lvl6pPr marL="2743200" marR="0" lvl="5"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6pPr>
            <a:lvl7pPr marL="3200400" marR="0" lvl="6"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7pPr>
            <a:lvl8pPr marL="3657600" marR="0" lvl="7"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8pPr>
            <a:lvl9pPr marL="4114800" marR="0" lvl="8"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9pPr>
          </a:lstStyle>
          <a:p>
            <a:pPr marL="0" indent="0" algn="l">
              <a:spcBef>
                <a:spcPts val="2000"/>
              </a:spcBef>
            </a:pPr>
            <a:r>
              <a:rPr lang="en-US" sz="3000" dirty="0">
                <a:solidFill>
                  <a:schemeClr val="accent4"/>
                </a:solidFill>
                <a:latin typeface="Roboto"/>
                <a:ea typeface="Roboto"/>
                <a:cs typeface="Roboto"/>
                <a:sym typeface="Roboto"/>
              </a:rPr>
              <a:t>Action plans create specific roadmaps for accomplishing your goals and objectives.</a:t>
            </a:r>
          </a:p>
          <a:p>
            <a:pPr indent="-457200" algn="l">
              <a:spcBef>
                <a:spcPts val="1200"/>
              </a:spcBef>
              <a:buClr>
                <a:schemeClr val="accent4">
                  <a:lumMod val="60000"/>
                  <a:lumOff val="40000"/>
                </a:schemeClr>
              </a:buClr>
              <a:buFont typeface="Arial" panose="020B0604020202020204" pitchFamily="34" charset="0"/>
              <a:buChar char="•"/>
            </a:pPr>
            <a:r>
              <a:rPr lang="en-US" sz="2400" dirty="0">
                <a:solidFill>
                  <a:schemeClr val="accent4"/>
                </a:solidFill>
                <a:latin typeface="Roboto"/>
                <a:ea typeface="Roboto"/>
                <a:cs typeface="Roboto"/>
                <a:sym typeface="Roboto"/>
              </a:rPr>
              <a:t>Shorter term</a:t>
            </a:r>
          </a:p>
          <a:p>
            <a:pPr indent="-457200" algn="l">
              <a:spcBef>
                <a:spcPts val="1200"/>
              </a:spcBef>
              <a:buClr>
                <a:schemeClr val="accent4">
                  <a:lumMod val="60000"/>
                  <a:lumOff val="40000"/>
                </a:schemeClr>
              </a:buClr>
              <a:buFont typeface="Arial" panose="020B0604020202020204" pitchFamily="34" charset="0"/>
              <a:buChar char="•"/>
            </a:pPr>
            <a:r>
              <a:rPr lang="en-US" sz="2400" dirty="0">
                <a:solidFill>
                  <a:schemeClr val="accent4"/>
                </a:solidFill>
                <a:latin typeface="Roboto"/>
                <a:ea typeface="Roboto"/>
                <a:cs typeface="Roboto"/>
                <a:sym typeface="Roboto"/>
              </a:rPr>
              <a:t>Action-focused</a:t>
            </a:r>
          </a:p>
          <a:p>
            <a:pPr indent="-457200" algn="l">
              <a:spcBef>
                <a:spcPts val="1200"/>
              </a:spcBef>
              <a:buClr>
                <a:schemeClr val="accent4">
                  <a:lumMod val="60000"/>
                  <a:lumOff val="40000"/>
                </a:schemeClr>
              </a:buClr>
              <a:buFont typeface="Arial" panose="020B0604020202020204" pitchFamily="34" charset="0"/>
              <a:buChar char="•"/>
            </a:pPr>
            <a:r>
              <a:rPr lang="en-US" sz="2400" dirty="0">
                <a:solidFill>
                  <a:schemeClr val="accent4"/>
                </a:solidFill>
                <a:latin typeface="Roboto"/>
                <a:ea typeface="Roboto"/>
                <a:cs typeface="Roboto"/>
                <a:sym typeface="Roboto"/>
              </a:rPr>
              <a:t>Specific tasks</a:t>
            </a:r>
          </a:p>
          <a:p>
            <a:pPr indent="-457200" algn="l">
              <a:spcBef>
                <a:spcPts val="1200"/>
              </a:spcBef>
              <a:buClr>
                <a:schemeClr val="accent4">
                  <a:lumMod val="60000"/>
                  <a:lumOff val="40000"/>
                </a:schemeClr>
              </a:buClr>
              <a:buFont typeface="Arial" panose="020B0604020202020204" pitchFamily="34" charset="0"/>
              <a:buChar char="•"/>
            </a:pPr>
            <a:r>
              <a:rPr lang="en-US" sz="2400" dirty="0">
                <a:solidFill>
                  <a:schemeClr val="accent4"/>
                </a:solidFill>
                <a:latin typeface="Roboto"/>
                <a:ea typeface="Roboto"/>
                <a:cs typeface="Roboto"/>
                <a:sym typeface="Roboto"/>
              </a:rPr>
              <a:t>Timeline, milestones</a:t>
            </a:r>
          </a:p>
          <a:p>
            <a:pPr indent="-457200" algn="l">
              <a:spcBef>
                <a:spcPts val="1200"/>
              </a:spcBef>
              <a:buClr>
                <a:schemeClr val="accent4">
                  <a:lumMod val="60000"/>
                  <a:lumOff val="40000"/>
                </a:schemeClr>
              </a:buClr>
              <a:buFont typeface="Arial" panose="020B0604020202020204" pitchFamily="34" charset="0"/>
              <a:buChar char="•"/>
            </a:pPr>
            <a:r>
              <a:rPr lang="en-US" sz="2400" dirty="0">
                <a:solidFill>
                  <a:schemeClr val="accent4"/>
                </a:solidFill>
                <a:latin typeface="Roboto"/>
                <a:ea typeface="Roboto"/>
                <a:cs typeface="Roboto"/>
                <a:sym typeface="Roboto"/>
              </a:rPr>
              <a:t>Defined outcomes/results</a:t>
            </a:r>
          </a:p>
          <a:p>
            <a:pPr indent="-457200" algn="l">
              <a:spcBef>
                <a:spcPts val="1200"/>
              </a:spcBef>
              <a:buClr>
                <a:schemeClr val="accent4">
                  <a:lumMod val="60000"/>
                  <a:lumOff val="40000"/>
                </a:schemeClr>
              </a:buClr>
              <a:buFont typeface="Arial" panose="020B0604020202020204" pitchFamily="34" charset="0"/>
              <a:buChar char="•"/>
            </a:pPr>
            <a:r>
              <a:rPr lang="en-US" sz="2400" dirty="0">
                <a:solidFill>
                  <a:schemeClr val="accent4"/>
                </a:solidFill>
                <a:latin typeface="Roboto"/>
                <a:ea typeface="Roboto"/>
                <a:cs typeface="Roboto"/>
                <a:sym typeface="Roboto"/>
              </a:rPr>
              <a:t>Connected to resources</a:t>
            </a:r>
          </a:p>
          <a:p>
            <a:pPr marL="0" indent="0" algn="l">
              <a:spcBef>
                <a:spcPts val="2000"/>
              </a:spcBef>
            </a:pPr>
            <a:endParaRPr lang="en-US" sz="3000" dirty="0">
              <a:solidFill>
                <a:schemeClr val="accent4"/>
              </a:solidFill>
              <a:latin typeface="Roboto"/>
              <a:ea typeface="Roboto"/>
              <a:cs typeface="Roboto"/>
              <a:sym typeface="Roboto"/>
            </a:endParaRPr>
          </a:p>
          <a:p>
            <a:pPr marL="0" indent="0" algn="l">
              <a:spcBef>
                <a:spcPts val="800"/>
              </a:spcBef>
            </a:pPr>
            <a:endParaRPr lang="en-US" sz="3000" dirty="0">
              <a:solidFill>
                <a:schemeClr val="accent4"/>
              </a:solidFill>
              <a:latin typeface="Roboto"/>
              <a:ea typeface="Roboto"/>
              <a:cs typeface="Roboto"/>
              <a:sym typeface="Roboto"/>
            </a:endParaRPr>
          </a:p>
          <a:p>
            <a:pPr marL="0" indent="0" algn="l">
              <a:spcBef>
                <a:spcPts val="800"/>
              </a:spcBef>
            </a:pPr>
            <a:endParaRPr lang="en-US" sz="3000" dirty="0">
              <a:solidFill>
                <a:schemeClr val="accent4"/>
              </a:solidFill>
              <a:latin typeface="Roboto"/>
              <a:ea typeface="Roboto"/>
              <a:cs typeface="Roboto"/>
              <a:sym typeface="Roboto"/>
            </a:endParaRPr>
          </a:p>
          <a:p>
            <a:pPr marL="0" indent="0" algn="l">
              <a:spcBef>
                <a:spcPts val="1200"/>
              </a:spcBef>
              <a:spcAft>
                <a:spcPts val="1200"/>
              </a:spcAft>
            </a:pPr>
            <a:endParaRPr lang="en-US" sz="2400" dirty="0">
              <a:solidFill>
                <a:schemeClr val="accent4"/>
              </a:solidFill>
              <a:latin typeface="Roboto"/>
              <a:ea typeface="Roboto"/>
              <a:cs typeface="Roboto"/>
              <a:sym typeface="Roboto"/>
            </a:endParaRPr>
          </a:p>
        </p:txBody>
      </p:sp>
    </p:spTree>
    <p:extLst>
      <p:ext uri="{BB962C8B-B14F-4D97-AF65-F5344CB8AC3E}">
        <p14:creationId xmlns:p14="http://schemas.microsoft.com/office/powerpoint/2010/main" val="6716700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Shape 65"/>
        <p:cNvGrpSpPr/>
        <p:nvPr/>
      </p:nvGrpSpPr>
      <p:grpSpPr>
        <a:xfrm>
          <a:off x="0" y="0"/>
          <a:ext cx="0" cy="0"/>
          <a:chOff x="0" y="0"/>
          <a:chExt cx="0" cy="0"/>
        </a:xfrm>
      </p:grpSpPr>
      <p:sp>
        <p:nvSpPr>
          <p:cNvPr id="67" name="Google Shape;67;p15"/>
          <p:cNvSpPr/>
          <p:nvPr/>
        </p:nvSpPr>
        <p:spPr>
          <a:xfrm>
            <a:off x="0" y="4652225"/>
            <a:ext cx="9144000" cy="4914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pic>
        <p:nvPicPr>
          <p:cNvPr id="68" name="Google Shape;68;p15"/>
          <p:cNvPicPr preferRelativeResize="0"/>
          <p:nvPr/>
        </p:nvPicPr>
        <p:blipFill rotWithShape="1">
          <a:blip r:embed="rId3">
            <a:alphaModFix/>
          </a:blip>
          <a:srcRect t="30009" b="31628"/>
          <a:stretch/>
        </p:blipFill>
        <p:spPr>
          <a:xfrm>
            <a:off x="68675" y="4652225"/>
            <a:ext cx="1945100" cy="491399"/>
          </a:xfrm>
          <a:prstGeom prst="rect">
            <a:avLst/>
          </a:prstGeom>
          <a:noFill/>
          <a:ln>
            <a:noFill/>
          </a:ln>
        </p:spPr>
      </p:pic>
      <p:sp>
        <p:nvSpPr>
          <p:cNvPr id="2" name="Google Shape;73;p16">
            <a:extLst>
              <a:ext uri="{FF2B5EF4-FFF2-40B4-BE49-F238E27FC236}">
                <a16:creationId xmlns:a16="http://schemas.microsoft.com/office/drawing/2014/main" id="{1D6132CB-E505-CDDB-2C92-3F23D2C17ACE}"/>
              </a:ext>
            </a:extLst>
          </p:cNvPr>
          <p:cNvSpPr txBox="1">
            <a:spLocks/>
          </p:cNvSpPr>
          <p:nvPr/>
        </p:nvSpPr>
        <p:spPr>
          <a:xfrm>
            <a:off x="68675" y="116245"/>
            <a:ext cx="8964489" cy="5727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pPr algn="ctr">
              <a:buSzPts val="990"/>
            </a:pPr>
            <a:r>
              <a:rPr lang="en-US" sz="3600" b="1" dirty="0">
                <a:solidFill>
                  <a:schemeClr val="lt1"/>
                </a:solidFill>
                <a:latin typeface="Roboto"/>
                <a:ea typeface="Roboto"/>
                <a:cs typeface="Roboto"/>
                <a:sym typeface="Roboto"/>
              </a:rPr>
              <a:t>Example Vision Statement</a:t>
            </a:r>
          </a:p>
        </p:txBody>
      </p:sp>
      <p:sp>
        <p:nvSpPr>
          <p:cNvPr id="3" name="Google Shape;76;p16">
            <a:extLst>
              <a:ext uri="{FF2B5EF4-FFF2-40B4-BE49-F238E27FC236}">
                <a16:creationId xmlns:a16="http://schemas.microsoft.com/office/drawing/2014/main" id="{29F20FFA-8225-EE73-F528-84ED692336DC}"/>
              </a:ext>
            </a:extLst>
          </p:cNvPr>
          <p:cNvSpPr txBox="1">
            <a:spLocks/>
          </p:cNvSpPr>
          <p:nvPr/>
        </p:nvSpPr>
        <p:spPr>
          <a:xfrm>
            <a:off x="304772" y="909527"/>
            <a:ext cx="8222700" cy="3522115"/>
          </a:xfrm>
          <a:prstGeom prst="rect">
            <a:avLst/>
          </a:prstGeom>
          <a:noFill/>
          <a:ln>
            <a:noFill/>
          </a:ln>
        </p:spPr>
        <p:txBody>
          <a:bodyPr spcFirstLastPara="1" wrap="square" lIns="91425" tIns="91425" rIns="91425" bIns="91425" anchor="t" anchorCtr="0">
            <a:normAutofit fontScale="92500" lnSpcReduction="20000"/>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1pPr>
            <a:lvl2pPr marL="914400" marR="0" lvl="1"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2pPr>
            <a:lvl3pPr marL="1371600" marR="0" lvl="2"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3pPr>
            <a:lvl4pPr marL="1828800" marR="0" lvl="3"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4pPr>
            <a:lvl5pPr marL="2286000" marR="0" lvl="4"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5pPr>
            <a:lvl6pPr marL="2743200" marR="0" lvl="5"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6pPr>
            <a:lvl7pPr marL="3200400" marR="0" lvl="6"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7pPr>
            <a:lvl8pPr marL="3657600" marR="0" lvl="7"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8pPr>
            <a:lvl9pPr marL="4114800" marR="0" lvl="8"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9pPr>
          </a:lstStyle>
          <a:p>
            <a:pPr marL="0" indent="0" algn="l"/>
            <a:r>
              <a:rPr lang="en-US" sz="1400" dirty="0">
                <a:solidFill>
                  <a:schemeClr val="accent4"/>
                </a:solidFill>
                <a:latin typeface="Roboto"/>
                <a:ea typeface="Roboto"/>
                <a:cs typeface="Roboto"/>
                <a:sym typeface="Roboto"/>
              </a:rPr>
              <a:t>Over the course of the last 5 years, Program A has seen a significant increase in the average numbers of students enrolling in the courses we offer  related to our interdisciplinary certificate program (up by XX), but we have also seen a modest decline in the enrollments in our major that appears to now be stabilizing (decreased by XX).  The overall decline in our majors is likely a result of the fact that they typically enter the workforce as XX, and the current data available from the Bureau of Labor and Statistics shows that the U.S. labor market is approaching saturation for individuals in this field.  In short, job openings and demand are declining across the nation and therefore, for the remainder of this decade, it is logical to believe that we are not likely to see an increase in student demand.  This is also likely the reason why our faculty are reporting fewer and fewer external grant opportunities being made available to researchers in our field.  Given the strength of our certificate enrollments and the stabilizing of our major at somewhat lower than historical levels, the department believes it is appropriate to respond by analyzing how we might deliver more sections related to the certificate curriculum.  Our ability to deliver more sections for the certificate may require us to look at the breadth of curricular requirements currently in our major.  It is unknown whether or not we would be able to increase certificate-supporting sections without overly impacting our delivery of the major which needs to remain strong to serve the cohorts we are anticipating.  Nevertheless, we believe that recent disciplinary innovations may also align with some streamlining of our major curriculum and allow us to make meaningful, if modest, changes to the major.  We believe that this aligns with our institutional mission to Increase student access, opportunity, and retention, as our certificate offerings have proven significantly impactful in helping students develop skills in XX that are essential for them to succeed in their chosen careers.</a:t>
            </a:r>
            <a:endParaRPr lang="en-US" sz="3000" dirty="0">
              <a:solidFill>
                <a:schemeClr val="accent4"/>
              </a:solidFill>
              <a:latin typeface="Roboto"/>
              <a:ea typeface="Roboto"/>
              <a:cs typeface="Roboto"/>
              <a:sym typeface="Roboto"/>
            </a:endParaRPr>
          </a:p>
          <a:p>
            <a:pPr marL="0" indent="0" algn="l">
              <a:spcBef>
                <a:spcPts val="800"/>
              </a:spcBef>
            </a:pPr>
            <a:endParaRPr lang="en-US" sz="3000" dirty="0">
              <a:solidFill>
                <a:schemeClr val="accent4"/>
              </a:solidFill>
              <a:latin typeface="Roboto"/>
              <a:ea typeface="Roboto"/>
              <a:cs typeface="Roboto"/>
              <a:sym typeface="Roboto"/>
            </a:endParaRPr>
          </a:p>
          <a:p>
            <a:pPr marL="0" indent="0" algn="l">
              <a:spcBef>
                <a:spcPts val="800"/>
              </a:spcBef>
            </a:pPr>
            <a:endParaRPr lang="en-US" sz="3000" dirty="0">
              <a:solidFill>
                <a:schemeClr val="accent4"/>
              </a:solidFill>
              <a:latin typeface="Roboto"/>
              <a:ea typeface="Roboto"/>
              <a:cs typeface="Roboto"/>
              <a:sym typeface="Roboto"/>
            </a:endParaRPr>
          </a:p>
          <a:p>
            <a:pPr marL="0" indent="0" algn="l">
              <a:spcBef>
                <a:spcPts val="1200"/>
              </a:spcBef>
              <a:spcAft>
                <a:spcPts val="1200"/>
              </a:spcAft>
            </a:pPr>
            <a:endParaRPr lang="en-US" sz="2400" dirty="0">
              <a:solidFill>
                <a:schemeClr val="accent4"/>
              </a:solidFill>
              <a:latin typeface="Roboto"/>
              <a:ea typeface="Roboto"/>
              <a:cs typeface="Roboto"/>
              <a:sym typeface="Roboto"/>
            </a:endParaRPr>
          </a:p>
        </p:txBody>
      </p:sp>
    </p:spTree>
    <p:extLst>
      <p:ext uri="{BB962C8B-B14F-4D97-AF65-F5344CB8AC3E}">
        <p14:creationId xmlns:p14="http://schemas.microsoft.com/office/powerpoint/2010/main" val="25782693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Shape 65">
          <a:extLst>
            <a:ext uri="{FF2B5EF4-FFF2-40B4-BE49-F238E27FC236}">
              <a16:creationId xmlns:a16="http://schemas.microsoft.com/office/drawing/2014/main" id="{4D0E62A2-73B0-0AAF-2A14-E80DF66053BB}"/>
            </a:ext>
          </a:extLst>
        </p:cNvPr>
        <p:cNvGrpSpPr/>
        <p:nvPr/>
      </p:nvGrpSpPr>
      <p:grpSpPr>
        <a:xfrm>
          <a:off x="0" y="0"/>
          <a:ext cx="0" cy="0"/>
          <a:chOff x="0" y="0"/>
          <a:chExt cx="0" cy="0"/>
        </a:xfrm>
      </p:grpSpPr>
      <p:sp>
        <p:nvSpPr>
          <p:cNvPr id="67" name="Google Shape;67;p15">
            <a:extLst>
              <a:ext uri="{FF2B5EF4-FFF2-40B4-BE49-F238E27FC236}">
                <a16:creationId xmlns:a16="http://schemas.microsoft.com/office/drawing/2014/main" id="{6E64C1AE-352A-821A-A869-80EEB26349D5}"/>
              </a:ext>
            </a:extLst>
          </p:cNvPr>
          <p:cNvSpPr/>
          <p:nvPr/>
        </p:nvSpPr>
        <p:spPr>
          <a:xfrm>
            <a:off x="0" y="4652225"/>
            <a:ext cx="9144000" cy="4914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pic>
        <p:nvPicPr>
          <p:cNvPr id="68" name="Google Shape;68;p15">
            <a:extLst>
              <a:ext uri="{FF2B5EF4-FFF2-40B4-BE49-F238E27FC236}">
                <a16:creationId xmlns:a16="http://schemas.microsoft.com/office/drawing/2014/main" id="{2C9B2BDB-50A0-E62A-B91E-7139C314CE25}"/>
              </a:ext>
            </a:extLst>
          </p:cNvPr>
          <p:cNvPicPr preferRelativeResize="0"/>
          <p:nvPr/>
        </p:nvPicPr>
        <p:blipFill rotWithShape="1">
          <a:blip r:embed="rId3">
            <a:alphaModFix/>
          </a:blip>
          <a:srcRect t="30009" b="31628"/>
          <a:stretch/>
        </p:blipFill>
        <p:spPr>
          <a:xfrm>
            <a:off x="68675" y="4652225"/>
            <a:ext cx="1945100" cy="491399"/>
          </a:xfrm>
          <a:prstGeom prst="rect">
            <a:avLst/>
          </a:prstGeom>
          <a:noFill/>
          <a:ln>
            <a:noFill/>
          </a:ln>
        </p:spPr>
      </p:pic>
      <p:sp>
        <p:nvSpPr>
          <p:cNvPr id="2" name="Google Shape;73;p16">
            <a:extLst>
              <a:ext uri="{FF2B5EF4-FFF2-40B4-BE49-F238E27FC236}">
                <a16:creationId xmlns:a16="http://schemas.microsoft.com/office/drawing/2014/main" id="{0137E790-113A-27A4-5132-4CD84DF79A51}"/>
              </a:ext>
            </a:extLst>
          </p:cNvPr>
          <p:cNvSpPr txBox="1">
            <a:spLocks/>
          </p:cNvSpPr>
          <p:nvPr/>
        </p:nvSpPr>
        <p:spPr>
          <a:xfrm>
            <a:off x="68675" y="116245"/>
            <a:ext cx="8964489" cy="5727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pPr algn="ctr">
              <a:buSzPts val="990"/>
            </a:pPr>
            <a:r>
              <a:rPr lang="en-US" sz="3600" b="1" dirty="0">
                <a:solidFill>
                  <a:schemeClr val="lt1"/>
                </a:solidFill>
                <a:latin typeface="Roboto"/>
                <a:ea typeface="Roboto"/>
                <a:cs typeface="Roboto"/>
                <a:sym typeface="Roboto"/>
              </a:rPr>
              <a:t>Example Targeted Actions</a:t>
            </a:r>
          </a:p>
        </p:txBody>
      </p:sp>
      <p:sp>
        <p:nvSpPr>
          <p:cNvPr id="3" name="Google Shape;76;p16">
            <a:extLst>
              <a:ext uri="{FF2B5EF4-FFF2-40B4-BE49-F238E27FC236}">
                <a16:creationId xmlns:a16="http://schemas.microsoft.com/office/drawing/2014/main" id="{2569755A-79BA-068E-E94E-F9CDEC92D599}"/>
              </a:ext>
            </a:extLst>
          </p:cNvPr>
          <p:cNvSpPr txBox="1">
            <a:spLocks/>
          </p:cNvSpPr>
          <p:nvPr/>
        </p:nvSpPr>
        <p:spPr>
          <a:xfrm>
            <a:off x="304772" y="689602"/>
            <a:ext cx="8222700" cy="3522115"/>
          </a:xfrm>
          <a:prstGeom prst="rect">
            <a:avLst/>
          </a:prstGeom>
          <a:noFill/>
          <a:ln>
            <a:noFill/>
          </a:ln>
        </p:spPr>
        <p:txBody>
          <a:bodyPr spcFirstLastPara="1" wrap="square" lIns="91425" tIns="91425" rIns="91425" bIns="91425" anchor="t" anchorCtr="0">
            <a:normAutofit fontScale="25000" lnSpcReduction="20000"/>
          </a:bodyPr>
          <a:lstStyle>
            <a:defPPr marR="0" lvl="0" algn="l" rtl="0">
              <a:lnSpc>
                <a:spcPct val="100000"/>
              </a:lnSpc>
              <a:spcBef>
                <a:spcPts val="0"/>
              </a:spcBef>
              <a:spcAft>
                <a:spcPts val="0"/>
              </a:spcAft>
            </a:defPPr>
            <a:lvl1pPr marL="457200" marR="0" lvl="0" indent="-3429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1pPr>
            <a:lvl2pPr marL="914400" marR="0" lvl="1"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2pPr>
            <a:lvl3pPr marL="1371600" marR="0" lvl="2"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3pPr>
            <a:lvl4pPr marL="1828800" marR="0" lvl="3"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4pPr>
            <a:lvl5pPr marL="2286000" marR="0" lvl="4"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5pPr>
            <a:lvl6pPr marL="2743200" marR="0" lvl="5"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6pPr>
            <a:lvl7pPr marL="3200400" marR="0" lvl="6"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7pPr>
            <a:lvl8pPr marL="3657600" marR="0" lvl="7"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8pPr>
            <a:lvl9pPr marL="4114800" marR="0" lvl="8" indent="-31750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9pPr>
          </a:lstStyle>
          <a:p>
            <a:pPr marL="685800" indent="-685800" algn="l">
              <a:lnSpc>
                <a:spcPct val="120000"/>
              </a:lnSpc>
              <a:buFont typeface="Arial" panose="020B0604020202020204" pitchFamily="34" charset="0"/>
              <a:buChar char="•"/>
            </a:pPr>
            <a:r>
              <a:rPr lang="en-US" sz="4900" dirty="0">
                <a:solidFill>
                  <a:schemeClr val="accent4"/>
                </a:solidFill>
                <a:latin typeface="Roboto"/>
                <a:ea typeface="Roboto"/>
                <a:cs typeface="Roboto"/>
                <a:sym typeface="Roboto"/>
              </a:rPr>
              <a:t>Assess certificate demand to ensure that additional sections will prove helpful to our students.</a:t>
            </a:r>
          </a:p>
          <a:p>
            <a:pPr marL="685800" indent="-685800" algn="l">
              <a:lnSpc>
                <a:spcPct val="120000"/>
              </a:lnSpc>
              <a:buFont typeface="Arial" panose="020B0604020202020204" pitchFamily="34" charset="0"/>
              <a:buChar char="•"/>
            </a:pPr>
            <a:endParaRPr lang="en-US" sz="4900" dirty="0">
              <a:solidFill>
                <a:schemeClr val="accent4"/>
              </a:solidFill>
              <a:latin typeface="Roboto"/>
              <a:ea typeface="Roboto"/>
              <a:cs typeface="Roboto"/>
              <a:sym typeface="Roboto"/>
            </a:endParaRPr>
          </a:p>
          <a:p>
            <a:pPr marL="685800" indent="-685800" algn="l">
              <a:lnSpc>
                <a:spcPct val="120000"/>
              </a:lnSpc>
              <a:buFont typeface="Arial" panose="020B0604020202020204" pitchFamily="34" charset="0"/>
              <a:buChar char="•"/>
            </a:pPr>
            <a:r>
              <a:rPr lang="en-US" sz="4900" dirty="0">
                <a:solidFill>
                  <a:schemeClr val="accent4"/>
                </a:solidFill>
                <a:latin typeface="Roboto"/>
                <a:ea typeface="Roboto"/>
                <a:cs typeface="Roboto"/>
                <a:sym typeface="Roboto"/>
              </a:rPr>
              <a:t>Assess departmental curriculum in light of shifting disciplinary emphases in XX, to ascertain whether these shifts can align with revision of the major so as to allow the department to increase certificate-supporting sections in XX from 10 to 15 sections per year.</a:t>
            </a:r>
          </a:p>
          <a:p>
            <a:pPr marL="685800" indent="-685800" algn="l">
              <a:lnSpc>
                <a:spcPct val="120000"/>
              </a:lnSpc>
              <a:buFont typeface="Arial" panose="020B0604020202020204" pitchFamily="34" charset="0"/>
              <a:buChar char="•"/>
            </a:pPr>
            <a:endParaRPr lang="en-US" sz="4900" dirty="0">
              <a:solidFill>
                <a:schemeClr val="accent4"/>
              </a:solidFill>
              <a:latin typeface="Roboto"/>
              <a:ea typeface="Roboto"/>
              <a:cs typeface="Roboto"/>
              <a:sym typeface="Roboto"/>
            </a:endParaRPr>
          </a:p>
          <a:p>
            <a:pPr marL="685800" indent="-685800" algn="l">
              <a:lnSpc>
                <a:spcPct val="120000"/>
              </a:lnSpc>
              <a:buFont typeface="Arial" panose="020B0604020202020204" pitchFamily="34" charset="0"/>
              <a:buChar char="•"/>
            </a:pPr>
            <a:r>
              <a:rPr lang="en-US" sz="4900" dirty="0">
                <a:solidFill>
                  <a:schemeClr val="accent4"/>
                </a:solidFill>
                <a:latin typeface="Roboto"/>
                <a:ea typeface="Roboto"/>
                <a:cs typeface="Roboto"/>
                <a:sym typeface="Roboto"/>
              </a:rPr>
              <a:t>The department anticipates that it is likely that we will have at least 1 tenure track faculty opening and either 1 instructor or 1 additional tenure track faculty opening emerge in the course of the next 5 years.  In alignment with the above, we anticipate the need to hire one tenure-track faculty member with a research focus in XX, and one instructor focused on teaching certificate-oriented and lower division courses. We believe that hiring the tenure-track faculty member is the highest priority and may allow us to more realistically attend to the disciplinary innovations referenced above.</a:t>
            </a:r>
          </a:p>
          <a:p>
            <a:pPr marL="685800" indent="-685800" algn="l">
              <a:lnSpc>
                <a:spcPct val="120000"/>
              </a:lnSpc>
              <a:buFont typeface="Arial" panose="020B0604020202020204" pitchFamily="34" charset="0"/>
              <a:buChar char="•"/>
            </a:pPr>
            <a:endParaRPr lang="en-US" sz="4900" dirty="0">
              <a:solidFill>
                <a:schemeClr val="accent4"/>
              </a:solidFill>
              <a:latin typeface="Roboto"/>
              <a:ea typeface="Roboto"/>
              <a:cs typeface="Roboto"/>
              <a:sym typeface="Roboto"/>
            </a:endParaRPr>
          </a:p>
          <a:p>
            <a:pPr marL="685800" indent="-685800" algn="l">
              <a:lnSpc>
                <a:spcPct val="120000"/>
              </a:lnSpc>
              <a:buFont typeface="Arial" panose="020B0604020202020204" pitchFamily="34" charset="0"/>
              <a:buChar char="•"/>
            </a:pPr>
            <a:r>
              <a:rPr lang="en-US" sz="4900" dirty="0">
                <a:solidFill>
                  <a:schemeClr val="accent4"/>
                </a:solidFill>
                <a:latin typeface="Roboto"/>
                <a:ea typeface="Roboto"/>
                <a:cs typeface="Roboto"/>
                <a:sym typeface="Roboto"/>
              </a:rPr>
              <a:t>Current budget costs associated with the openings we are anticipating would be sufficient to cover the replacement costs of the faculty we would anticipate hiring, so we believe these actions would be budget neutral if not allow for a modest cost savings.</a:t>
            </a:r>
          </a:p>
          <a:p>
            <a:pPr marL="685800" indent="-685800" algn="l">
              <a:lnSpc>
                <a:spcPct val="120000"/>
              </a:lnSpc>
              <a:buFont typeface="Arial" panose="020B0604020202020204" pitchFamily="34" charset="0"/>
              <a:buChar char="•"/>
            </a:pPr>
            <a:endParaRPr lang="en-US" sz="4900" dirty="0">
              <a:solidFill>
                <a:schemeClr val="accent4"/>
              </a:solidFill>
              <a:latin typeface="Roboto"/>
              <a:ea typeface="Roboto"/>
              <a:cs typeface="Roboto"/>
              <a:sym typeface="Roboto"/>
            </a:endParaRPr>
          </a:p>
          <a:p>
            <a:pPr marL="685800" indent="-685800" algn="l">
              <a:lnSpc>
                <a:spcPct val="120000"/>
              </a:lnSpc>
              <a:buFont typeface="Arial" panose="020B0604020202020204" pitchFamily="34" charset="0"/>
              <a:buChar char="•"/>
            </a:pPr>
            <a:r>
              <a:rPr lang="en-US" sz="4900" dirty="0">
                <a:solidFill>
                  <a:schemeClr val="accent4"/>
                </a:solidFill>
                <a:latin typeface="Roboto"/>
                <a:ea typeface="Roboto"/>
                <a:cs typeface="Roboto"/>
                <a:sym typeface="Roboto"/>
              </a:rPr>
              <a:t>Given the disciplinary innovations mentioned, we also believe that we would benefit from expanding our current program advisory board to include an individual with this type of experience.</a:t>
            </a:r>
          </a:p>
          <a:p>
            <a:pPr marL="0" indent="0" algn="l">
              <a:lnSpc>
                <a:spcPct val="120000"/>
              </a:lnSpc>
            </a:pPr>
            <a:endParaRPr lang="en-US" sz="2400" dirty="0">
              <a:solidFill>
                <a:schemeClr val="accent4"/>
              </a:solidFill>
              <a:latin typeface="Roboto"/>
              <a:ea typeface="Roboto"/>
              <a:cs typeface="Roboto"/>
              <a:sym typeface="Roboto"/>
            </a:endParaRPr>
          </a:p>
        </p:txBody>
      </p:sp>
    </p:spTree>
    <p:extLst>
      <p:ext uri="{BB962C8B-B14F-4D97-AF65-F5344CB8AC3E}">
        <p14:creationId xmlns:p14="http://schemas.microsoft.com/office/powerpoint/2010/main" val="24296653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311700" y="11624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3600" b="1" dirty="0">
                <a:solidFill>
                  <a:schemeClr val="lt1"/>
                </a:solidFill>
                <a:latin typeface="Roboto"/>
                <a:ea typeface="Roboto"/>
                <a:cs typeface="Roboto"/>
                <a:sym typeface="Roboto"/>
              </a:rPr>
              <a:t>Steps/Timeline</a:t>
            </a:r>
            <a:endParaRPr sz="3600" b="1" dirty="0">
              <a:solidFill>
                <a:schemeClr val="lt1"/>
              </a:solidFill>
              <a:latin typeface="Roboto"/>
              <a:ea typeface="Roboto"/>
              <a:cs typeface="Roboto"/>
              <a:sym typeface="Roboto"/>
            </a:endParaRPr>
          </a:p>
        </p:txBody>
      </p:sp>
      <p:sp>
        <p:nvSpPr>
          <p:cNvPr id="74" name="Google Shape;74;p16"/>
          <p:cNvSpPr/>
          <p:nvPr/>
        </p:nvSpPr>
        <p:spPr>
          <a:xfrm>
            <a:off x="-150" y="4748475"/>
            <a:ext cx="9144000" cy="3951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pic>
        <p:nvPicPr>
          <p:cNvPr id="75" name="Google Shape;75;p16"/>
          <p:cNvPicPr preferRelativeResize="0"/>
          <p:nvPr/>
        </p:nvPicPr>
        <p:blipFill rotWithShape="1">
          <a:blip r:embed="rId3">
            <a:alphaModFix/>
          </a:blip>
          <a:srcRect t="30009" b="31628"/>
          <a:stretch/>
        </p:blipFill>
        <p:spPr>
          <a:xfrm>
            <a:off x="68675" y="4707525"/>
            <a:ext cx="1866338" cy="477000"/>
          </a:xfrm>
          <a:prstGeom prst="rect">
            <a:avLst/>
          </a:prstGeom>
          <a:noFill/>
          <a:ln>
            <a:noFill/>
          </a:ln>
        </p:spPr>
      </p:pic>
      <p:sp>
        <p:nvSpPr>
          <p:cNvPr id="76" name="Google Shape;76;p16"/>
          <p:cNvSpPr txBox="1">
            <a:spLocks noGrp="1"/>
          </p:cNvSpPr>
          <p:nvPr>
            <p:ph type="body" idx="1"/>
          </p:nvPr>
        </p:nvSpPr>
        <p:spPr>
          <a:xfrm>
            <a:off x="311699" y="997500"/>
            <a:ext cx="8520599" cy="3148500"/>
          </a:xfrm>
          <a:prstGeom prst="rect">
            <a:avLst/>
          </a:prstGeom>
        </p:spPr>
        <p:txBody>
          <a:bodyPr spcFirstLastPara="1" wrap="square" lIns="91425" tIns="91425" rIns="91425" bIns="91425" anchor="t" anchorCtr="0">
            <a:normAutofit fontScale="85000" lnSpcReduction="20000"/>
          </a:bodyPr>
          <a:lstStyle/>
          <a:p>
            <a:pPr marL="342900" lvl="0" indent="-342900" algn="l" rtl="0">
              <a:spcBef>
                <a:spcPts val="800"/>
              </a:spcBef>
              <a:spcAft>
                <a:spcPts val="0"/>
              </a:spcAft>
              <a:buClr>
                <a:schemeClr val="accent4">
                  <a:lumMod val="60000"/>
                  <a:lumOff val="40000"/>
                </a:schemeClr>
              </a:buClr>
              <a:buSzPct val="66000"/>
              <a:buFont typeface="Arial" panose="020B0604020202020204" pitchFamily="34" charset="0"/>
              <a:buChar char="•"/>
            </a:pPr>
            <a:r>
              <a:rPr lang="en-US" sz="2400" dirty="0">
                <a:solidFill>
                  <a:schemeClr val="accent4"/>
                </a:solidFill>
                <a:latin typeface="Roboto"/>
                <a:ea typeface="Roboto"/>
                <a:cs typeface="Roboto"/>
                <a:sym typeface="Roboto"/>
              </a:rPr>
              <a:t>January -- Conduct unit overview of data from Program Analytics Dashboard and other relevant sources (see Template ?’s 2&amp;3)</a:t>
            </a:r>
          </a:p>
          <a:p>
            <a:pPr marL="342900" lvl="0" indent="-342900" algn="l" rtl="0">
              <a:spcBef>
                <a:spcPts val="800"/>
              </a:spcBef>
              <a:spcAft>
                <a:spcPts val="0"/>
              </a:spcAft>
              <a:buClr>
                <a:schemeClr val="accent4">
                  <a:lumMod val="60000"/>
                  <a:lumOff val="40000"/>
                </a:schemeClr>
              </a:buClr>
              <a:buSzPct val="66000"/>
              <a:buFont typeface="Arial" panose="020B0604020202020204" pitchFamily="34" charset="0"/>
              <a:buChar char="•"/>
            </a:pPr>
            <a:r>
              <a:rPr lang="en-US" sz="2400" dirty="0">
                <a:solidFill>
                  <a:schemeClr val="accent4"/>
                </a:solidFill>
                <a:latin typeface="Roboto"/>
                <a:ea typeface="Roboto"/>
                <a:cs typeface="Roboto"/>
                <a:sym typeface="Roboto"/>
              </a:rPr>
              <a:t>February -- Conduct analysis of data in context of disciplinary innovations and issues related to affordability (see Template ?’s 4&amp;5)</a:t>
            </a:r>
          </a:p>
          <a:p>
            <a:pPr marL="342900" lvl="0" indent="-342900" algn="l" rtl="0">
              <a:spcBef>
                <a:spcPts val="800"/>
              </a:spcBef>
              <a:spcAft>
                <a:spcPts val="0"/>
              </a:spcAft>
              <a:buClr>
                <a:schemeClr val="accent4">
                  <a:lumMod val="60000"/>
                  <a:lumOff val="40000"/>
                </a:schemeClr>
              </a:buClr>
              <a:buSzPct val="66000"/>
              <a:buFont typeface="Arial" panose="020B0604020202020204" pitchFamily="34" charset="0"/>
              <a:buChar char="•"/>
            </a:pPr>
            <a:r>
              <a:rPr lang="en-US" sz="2400" dirty="0">
                <a:solidFill>
                  <a:schemeClr val="accent4"/>
                </a:solidFill>
                <a:latin typeface="Roboto"/>
                <a:ea typeface="Roboto"/>
                <a:cs typeface="Roboto"/>
                <a:sym typeface="Roboto"/>
              </a:rPr>
              <a:t>March -- Identify goals and objectives that will form Strategic Vision </a:t>
            </a:r>
          </a:p>
          <a:p>
            <a:pPr marL="342900" lvl="0" indent="-342900" algn="l" rtl="0">
              <a:spcBef>
                <a:spcPts val="800"/>
              </a:spcBef>
              <a:spcAft>
                <a:spcPts val="0"/>
              </a:spcAft>
              <a:buClr>
                <a:schemeClr val="accent4">
                  <a:lumMod val="60000"/>
                  <a:lumOff val="40000"/>
                </a:schemeClr>
              </a:buClr>
              <a:buSzPct val="66000"/>
              <a:buFont typeface="Arial" panose="020B0604020202020204" pitchFamily="34" charset="0"/>
              <a:buChar char="•"/>
            </a:pPr>
            <a:r>
              <a:rPr lang="en-US" sz="2400" dirty="0">
                <a:solidFill>
                  <a:schemeClr val="accent4"/>
                </a:solidFill>
                <a:latin typeface="Roboto"/>
                <a:ea typeface="Roboto"/>
                <a:cs typeface="Roboto"/>
                <a:sym typeface="Roboto"/>
              </a:rPr>
              <a:t>March -- Identify targeted Action Plans</a:t>
            </a:r>
          </a:p>
          <a:p>
            <a:pPr marL="342900" lvl="0" indent="-342900" algn="l" rtl="0">
              <a:spcBef>
                <a:spcPts val="800"/>
              </a:spcBef>
              <a:spcAft>
                <a:spcPts val="0"/>
              </a:spcAft>
              <a:buClr>
                <a:schemeClr val="accent4">
                  <a:lumMod val="60000"/>
                  <a:lumOff val="40000"/>
                </a:schemeClr>
              </a:buClr>
              <a:buSzPct val="66000"/>
              <a:buFont typeface="Arial" panose="020B0604020202020204" pitchFamily="34" charset="0"/>
              <a:buChar char="•"/>
            </a:pPr>
            <a:r>
              <a:rPr lang="en-US" sz="2400" dirty="0">
                <a:solidFill>
                  <a:schemeClr val="accent4"/>
                </a:solidFill>
                <a:latin typeface="Roboto"/>
                <a:ea typeface="Roboto"/>
                <a:cs typeface="Roboto"/>
                <a:sym typeface="Roboto"/>
              </a:rPr>
              <a:t>April -- Write, revise, and submit data-informed 3-5 year Strategic Vision to Dean</a:t>
            </a:r>
          </a:p>
        </p:txBody>
      </p:sp>
    </p:spTree>
    <p:extLst>
      <p:ext uri="{BB962C8B-B14F-4D97-AF65-F5344CB8AC3E}">
        <p14:creationId xmlns:p14="http://schemas.microsoft.com/office/powerpoint/2010/main" val="6742617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311700" y="11624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3600" b="1" dirty="0">
                <a:solidFill>
                  <a:schemeClr val="lt1"/>
                </a:solidFill>
                <a:latin typeface="Roboto"/>
                <a:ea typeface="Roboto"/>
                <a:cs typeface="Roboto"/>
                <a:sym typeface="Roboto"/>
              </a:rPr>
              <a:t>Links and Support Resources</a:t>
            </a:r>
            <a:endParaRPr sz="3600" b="1" dirty="0">
              <a:solidFill>
                <a:schemeClr val="lt1"/>
              </a:solidFill>
              <a:latin typeface="Roboto"/>
              <a:ea typeface="Roboto"/>
              <a:cs typeface="Roboto"/>
              <a:sym typeface="Roboto"/>
            </a:endParaRPr>
          </a:p>
        </p:txBody>
      </p:sp>
      <p:sp>
        <p:nvSpPr>
          <p:cNvPr id="74" name="Google Shape;74;p16"/>
          <p:cNvSpPr/>
          <p:nvPr/>
        </p:nvSpPr>
        <p:spPr>
          <a:xfrm>
            <a:off x="-150" y="4748475"/>
            <a:ext cx="9144000" cy="3951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pic>
        <p:nvPicPr>
          <p:cNvPr id="75" name="Google Shape;75;p16"/>
          <p:cNvPicPr preferRelativeResize="0"/>
          <p:nvPr/>
        </p:nvPicPr>
        <p:blipFill rotWithShape="1">
          <a:blip r:embed="rId4">
            <a:alphaModFix/>
          </a:blip>
          <a:srcRect t="30009" b="31628"/>
          <a:stretch/>
        </p:blipFill>
        <p:spPr>
          <a:xfrm>
            <a:off x="68675" y="4707525"/>
            <a:ext cx="1866338" cy="477000"/>
          </a:xfrm>
          <a:prstGeom prst="rect">
            <a:avLst/>
          </a:prstGeom>
          <a:noFill/>
          <a:ln>
            <a:noFill/>
          </a:ln>
        </p:spPr>
      </p:pic>
      <p:sp>
        <p:nvSpPr>
          <p:cNvPr id="76" name="Google Shape;76;p16"/>
          <p:cNvSpPr txBox="1">
            <a:spLocks noGrp="1"/>
          </p:cNvSpPr>
          <p:nvPr>
            <p:ph type="body" idx="1"/>
          </p:nvPr>
        </p:nvSpPr>
        <p:spPr>
          <a:xfrm>
            <a:off x="311700" y="997500"/>
            <a:ext cx="7613100" cy="3148500"/>
          </a:xfrm>
          <a:prstGeom prst="rect">
            <a:avLst/>
          </a:prstGeom>
        </p:spPr>
        <p:txBody>
          <a:bodyPr spcFirstLastPara="1" wrap="square" lIns="91425" tIns="91425" rIns="91425" bIns="91425" anchor="t" anchorCtr="0">
            <a:normAutofit lnSpcReduction="10000"/>
          </a:bodyPr>
          <a:lstStyle/>
          <a:p>
            <a:pPr marL="342900" lvl="0" indent="-342900" algn="l" rtl="0">
              <a:spcBef>
                <a:spcPts val="800"/>
              </a:spcBef>
              <a:spcAft>
                <a:spcPts val="0"/>
              </a:spcAft>
              <a:buClr>
                <a:schemeClr val="accent4">
                  <a:lumMod val="60000"/>
                  <a:lumOff val="40000"/>
                </a:schemeClr>
              </a:buClr>
              <a:buSzPct val="66000"/>
              <a:buFont typeface="Arial" panose="020B0604020202020204" pitchFamily="34" charset="0"/>
              <a:buChar char="•"/>
            </a:pPr>
            <a:r>
              <a:rPr lang="en-US" sz="2400" dirty="0">
                <a:solidFill>
                  <a:srgbClr val="FFA021"/>
                </a:solidFill>
                <a:latin typeface="Roboto"/>
                <a:ea typeface="Roboto"/>
                <a:cs typeface="Roboto"/>
                <a:sym typeface="Roboto"/>
                <a:hlinkClick r:id="rId5"/>
              </a:rPr>
              <a:t>Data-Informed Strategic Vision Template</a:t>
            </a:r>
            <a:endParaRPr lang="en-US" sz="2400" dirty="0">
              <a:solidFill>
                <a:srgbClr val="FFA021"/>
              </a:solidFill>
              <a:latin typeface="Roboto"/>
              <a:ea typeface="Roboto"/>
              <a:cs typeface="Roboto"/>
              <a:sym typeface="Roboto"/>
            </a:endParaRPr>
          </a:p>
          <a:p>
            <a:pPr marL="342900" lvl="0" indent="-342900" algn="l" rtl="0">
              <a:spcBef>
                <a:spcPts val="800"/>
              </a:spcBef>
              <a:spcAft>
                <a:spcPts val="0"/>
              </a:spcAft>
              <a:buClr>
                <a:schemeClr val="accent4">
                  <a:lumMod val="60000"/>
                  <a:lumOff val="40000"/>
                </a:schemeClr>
              </a:buClr>
              <a:buSzPct val="66000"/>
              <a:buFont typeface="Arial" panose="020B0604020202020204" pitchFamily="34" charset="0"/>
              <a:buChar char="•"/>
            </a:pPr>
            <a:r>
              <a:rPr lang="en-US" sz="2400" dirty="0">
                <a:solidFill>
                  <a:srgbClr val="FFA021"/>
                </a:solidFill>
                <a:latin typeface="Roboto"/>
                <a:ea typeface="Roboto"/>
                <a:cs typeface="Roboto"/>
                <a:sym typeface="Roboto"/>
                <a:hlinkClick r:id="rId6">
                  <a:extLst>
                    <a:ext uri="{A12FA001-AC4F-418D-AE19-62706E023703}">
                      <ahyp:hlinkClr xmlns:ahyp="http://schemas.microsoft.com/office/drawing/2018/hyperlinkcolor" val="tx"/>
                    </a:ext>
                  </a:extLst>
                </a:hlinkClick>
              </a:rPr>
              <a:t>ISU Strategic Plan</a:t>
            </a:r>
            <a:endParaRPr lang="en-US" sz="2400" dirty="0">
              <a:solidFill>
                <a:srgbClr val="FFA021"/>
              </a:solidFill>
              <a:latin typeface="Roboto"/>
              <a:ea typeface="Roboto"/>
              <a:cs typeface="Roboto"/>
              <a:sym typeface="Roboto"/>
            </a:endParaRPr>
          </a:p>
          <a:p>
            <a:pPr marL="342900" lvl="0" indent="-342900" algn="l" rtl="0">
              <a:spcBef>
                <a:spcPts val="800"/>
              </a:spcBef>
              <a:spcAft>
                <a:spcPts val="0"/>
              </a:spcAft>
              <a:buClr>
                <a:schemeClr val="accent4">
                  <a:lumMod val="60000"/>
                  <a:lumOff val="40000"/>
                </a:schemeClr>
              </a:buClr>
              <a:buSzPct val="66000"/>
              <a:buFont typeface="Arial" panose="020B0604020202020204" pitchFamily="34" charset="0"/>
              <a:buChar char="•"/>
            </a:pPr>
            <a:r>
              <a:rPr lang="en-US" sz="2400" dirty="0">
                <a:solidFill>
                  <a:srgbClr val="FFA021"/>
                </a:solidFill>
                <a:latin typeface="Roboto"/>
                <a:ea typeface="Roboto"/>
                <a:cs typeface="Roboto"/>
                <a:sym typeface="Roboto"/>
                <a:hlinkClick r:id="rId7"/>
              </a:rPr>
              <a:t>OAR Philosophy</a:t>
            </a:r>
            <a:endParaRPr lang="en-US" sz="2400" dirty="0">
              <a:solidFill>
                <a:srgbClr val="FFA021"/>
              </a:solidFill>
              <a:latin typeface="Roboto"/>
              <a:ea typeface="Roboto"/>
              <a:cs typeface="Roboto"/>
              <a:sym typeface="Roboto"/>
            </a:endParaRPr>
          </a:p>
          <a:p>
            <a:pPr marL="342900" lvl="0" indent="-342900" algn="l" rtl="0">
              <a:spcBef>
                <a:spcPts val="800"/>
              </a:spcBef>
              <a:spcAft>
                <a:spcPts val="0"/>
              </a:spcAft>
              <a:buClr>
                <a:schemeClr val="accent4">
                  <a:lumMod val="60000"/>
                  <a:lumOff val="40000"/>
                </a:schemeClr>
              </a:buClr>
              <a:buSzPct val="66000"/>
              <a:buFont typeface="Arial" panose="020B0604020202020204" pitchFamily="34" charset="0"/>
              <a:buChar char="•"/>
            </a:pPr>
            <a:r>
              <a:rPr lang="en-US" sz="2400" dirty="0">
                <a:solidFill>
                  <a:srgbClr val="FFA021"/>
                </a:solidFill>
                <a:latin typeface="Roboto"/>
                <a:ea typeface="Roboto"/>
                <a:cs typeface="Roboto"/>
                <a:sym typeface="Roboto"/>
                <a:hlinkClick r:id="rId8"/>
              </a:rPr>
              <a:t>OAR Personnel Hiring Process</a:t>
            </a:r>
            <a:endParaRPr lang="en-US" sz="2400" dirty="0">
              <a:solidFill>
                <a:srgbClr val="FFA021"/>
              </a:solidFill>
              <a:latin typeface="Roboto"/>
              <a:ea typeface="Roboto"/>
              <a:cs typeface="Roboto"/>
              <a:sym typeface="Roboto"/>
            </a:endParaRPr>
          </a:p>
          <a:p>
            <a:pPr marL="342900" lvl="0" indent="-342900" algn="l" rtl="0">
              <a:spcBef>
                <a:spcPts val="800"/>
              </a:spcBef>
              <a:spcAft>
                <a:spcPts val="0"/>
              </a:spcAft>
              <a:buClr>
                <a:schemeClr val="accent4">
                  <a:lumMod val="60000"/>
                  <a:lumOff val="40000"/>
                </a:schemeClr>
              </a:buClr>
              <a:buSzPct val="66000"/>
              <a:buFont typeface="Arial" panose="020B0604020202020204" pitchFamily="34" charset="0"/>
              <a:buChar char="•"/>
            </a:pPr>
            <a:r>
              <a:rPr lang="en-US" sz="2400" dirty="0">
                <a:solidFill>
                  <a:srgbClr val="FFA021"/>
                </a:solidFill>
                <a:latin typeface="Roboto"/>
                <a:ea typeface="Roboto"/>
                <a:cs typeface="Roboto"/>
                <a:sym typeface="Roboto"/>
              </a:rPr>
              <a:t>Link for </a:t>
            </a:r>
            <a:r>
              <a:rPr lang="en-US" sz="2400" dirty="0">
                <a:solidFill>
                  <a:srgbClr val="FFA021"/>
                </a:solidFill>
                <a:latin typeface="Roboto"/>
                <a:ea typeface="Roboto"/>
                <a:cs typeface="Roboto"/>
                <a:sym typeface="Roboto"/>
                <a:hlinkClick r:id="rId9"/>
              </a:rPr>
              <a:t>Faculty Position Hiring </a:t>
            </a:r>
            <a:r>
              <a:rPr lang="en-US" sz="2400" dirty="0">
                <a:solidFill>
                  <a:srgbClr val="FFA021"/>
                </a:solidFill>
                <a:latin typeface="Roboto"/>
                <a:ea typeface="Roboto"/>
                <a:cs typeface="Roboto"/>
                <a:sym typeface="Roboto"/>
              </a:rPr>
              <a:t>for Academic Units</a:t>
            </a:r>
          </a:p>
          <a:p>
            <a:pPr marL="342900" lvl="0" indent="-342900" algn="l" rtl="0">
              <a:spcBef>
                <a:spcPts val="800"/>
              </a:spcBef>
              <a:spcAft>
                <a:spcPts val="0"/>
              </a:spcAft>
              <a:buClr>
                <a:schemeClr val="accent4">
                  <a:lumMod val="60000"/>
                  <a:lumOff val="40000"/>
                </a:schemeClr>
              </a:buClr>
              <a:buSzPct val="66000"/>
              <a:buFont typeface="Arial" panose="020B0604020202020204" pitchFamily="34" charset="0"/>
              <a:buChar char="•"/>
            </a:pPr>
            <a:r>
              <a:rPr lang="en-US" sz="2400" dirty="0">
                <a:solidFill>
                  <a:srgbClr val="FFA021"/>
                </a:solidFill>
                <a:latin typeface="Roboto"/>
                <a:ea typeface="Roboto"/>
                <a:cs typeface="Roboto"/>
                <a:sym typeface="Roboto"/>
              </a:rPr>
              <a:t>Link for </a:t>
            </a:r>
            <a:r>
              <a:rPr lang="en-US" sz="2400" dirty="0">
                <a:solidFill>
                  <a:srgbClr val="FFA021"/>
                </a:solidFill>
                <a:latin typeface="Roboto"/>
                <a:ea typeface="Roboto"/>
                <a:cs typeface="Roboto"/>
                <a:sym typeface="Roboto"/>
                <a:hlinkClick r:id="rId10"/>
              </a:rPr>
              <a:t>Staff Position Hiring</a:t>
            </a:r>
            <a:r>
              <a:rPr lang="en-US" sz="2400" dirty="0">
                <a:solidFill>
                  <a:srgbClr val="FFA021"/>
                </a:solidFill>
                <a:latin typeface="Roboto"/>
                <a:ea typeface="Roboto"/>
                <a:cs typeface="Roboto"/>
                <a:sym typeface="Roboto"/>
              </a:rPr>
              <a:t> for Academic Units</a:t>
            </a:r>
            <a:endParaRPr sz="2400" dirty="0">
              <a:solidFill>
                <a:schemeClr val="accent4"/>
              </a:solidFill>
              <a:latin typeface="Roboto"/>
              <a:ea typeface="Roboto"/>
              <a:cs typeface="Roboto"/>
              <a:sym typeface="Roboto"/>
            </a:endParaRPr>
          </a:p>
        </p:txBody>
      </p:sp>
    </p:spTree>
    <p:extLst>
      <p:ext uri="{BB962C8B-B14F-4D97-AF65-F5344CB8AC3E}">
        <p14:creationId xmlns:p14="http://schemas.microsoft.com/office/powerpoint/2010/main" val="1612610439"/>
      </p:ext>
    </p:extLst>
  </p:cSld>
  <p:clrMapOvr>
    <a:masterClrMapping/>
  </p:clrMapOvr>
  <p:extLst>
    <p:ext uri="{6950BFC3-D8DA-4A85-94F7-54DA5524770B}">
      <p188:commentRel xmlns:p188="http://schemas.microsoft.com/office/powerpoint/2018/8/main" r:id="rId3"/>
    </p:ext>
  </p:extLs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311700" y="11624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3600" b="1" dirty="0">
                <a:solidFill>
                  <a:schemeClr val="lt1"/>
                </a:solidFill>
                <a:latin typeface="Roboto"/>
                <a:ea typeface="Roboto"/>
                <a:cs typeface="Roboto"/>
                <a:sym typeface="Roboto"/>
              </a:rPr>
              <a:t>Unit Roles and Responsibilities</a:t>
            </a:r>
            <a:endParaRPr sz="3600" b="1" dirty="0">
              <a:solidFill>
                <a:schemeClr val="lt1"/>
              </a:solidFill>
              <a:latin typeface="Roboto"/>
              <a:ea typeface="Roboto"/>
              <a:cs typeface="Roboto"/>
              <a:sym typeface="Roboto"/>
            </a:endParaRPr>
          </a:p>
        </p:txBody>
      </p:sp>
      <p:sp>
        <p:nvSpPr>
          <p:cNvPr id="74" name="Google Shape;74;p16"/>
          <p:cNvSpPr/>
          <p:nvPr/>
        </p:nvSpPr>
        <p:spPr>
          <a:xfrm>
            <a:off x="-150" y="4748475"/>
            <a:ext cx="9144000" cy="3951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pic>
        <p:nvPicPr>
          <p:cNvPr id="75" name="Google Shape;75;p16"/>
          <p:cNvPicPr preferRelativeResize="0"/>
          <p:nvPr/>
        </p:nvPicPr>
        <p:blipFill rotWithShape="1">
          <a:blip r:embed="rId3">
            <a:alphaModFix/>
          </a:blip>
          <a:srcRect t="30009" b="31628"/>
          <a:stretch/>
        </p:blipFill>
        <p:spPr>
          <a:xfrm>
            <a:off x="68675" y="4707525"/>
            <a:ext cx="1866338" cy="477000"/>
          </a:xfrm>
          <a:prstGeom prst="rect">
            <a:avLst/>
          </a:prstGeom>
          <a:noFill/>
          <a:ln>
            <a:noFill/>
          </a:ln>
        </p:spPr>
      </p:pic>
      <p:sp>
        <p:nvSpPr>
          <p:cNvPr id="76" name="Google Shape;76;p16"/>
          <p:cNvSpPr txBox="1">
            <a:spLocks noGrp="1"/>
          </p:cNvSpPr>
          <p:nvPr>
            <p:ph type="body" idx="1"/>
          </p:nvPr>
        </p:nvSpPr>
        <p:spPr>
          <a:xfrm>
            <a:off x="311700" y="997500"/>
            <a:ext cx="7613100" cy="3148500"/>
          </a:xfrm>
          <a:prstGeom prst="rect">
            <a:avLst/>
          </a:prstGeom>
        </p:spPr>
        <p:txBody>
          <a:bodyPr spcFirstLastPara="1" wrap="square" lIns="91425" tIns="91425" rIns="91425" bIns="91425" anchor="t" anchorCtr="0">
            <a:normAutofit fontScale="70000" lnSpcReduction="20000"/>
          </a:bodyPr>
          <a:lstStyle/>
          <a:p>
            <a:pPr marL="342900" indent="-342900">
              <a:spcBef>
                <a:spcPts val="800"/>
              </a:spcBef>
              <a:buClr>
                <a:schemeClr val="accent4">
                  <a:lumMod val="60000"/>
                  <a:lumOff val="40000"/>
                </a:schemeClr>
              </a:buClr>
              <a:buSzPct val="66000"/>
            </a:pPr>
            <a:r>
              <a:rPr lang="en-US" sz="2400" dirty="0">
                <a:solidFill>
                  <a:schemeClr val="accent4"/>
                </a:solidFill>
                <a:latin typeface="Roboto"/>
                <a:ea typeface="Roboto"/>
                <a:cs typeface="Roboto"/>
                <a:sym typeface="Roboto"/>
              </a:rPr>
              <a:t>Identify your work group(s) – the workgroup can be the full department or you can create subcommittees to address different aspects of the vision development.</a:t>
            </a:r>
          </a:p>
          <a:p>
            <a:pPr marL="342900" indent="-342900">
              <a:spcBef>
                <a:spcPts val="800"/>
              </a:spcBef>
              <a:buClr>
                <a:schemeClr val="accent4">
                  <a:lumMod val="60000"/>
                  <a:lumOff val="40000"/>
                </a:schemeClr>
              </a:buClr>
              <a:buSzPct val="66000"/>
            </a:pPr>
            <a:r>
              <a:rPr lang="en-US" sz="2400" dirty="0">
                <a:solidFill>
                  <a:schemeClr val="accent4"/>
                </a:solidFill>
                <a:latin typeface="Roboto"/>
                <a:ea typeface="Roboto"/>
                <a:cs typeface="Roboto"/>
                <a:sym typeface="Roboto"/>
              </a:rPr>
              <a:t>Set timelines and determine when each question included in the Template will be discussed by the department. </a:t>
            </a:r>
          </a:p>
          <a:p>
            <a:pPr marL="342900" indent="-342900">
              <a:spcBef>
                <a:spcPts val="800"/>
              </a:spcBef>
              <a:buClr>
                <a:schemeClr val="accent4">
                  <a:lumMod val="60000"/>
                  <a:lumOff val="40000"/>
                </a:schemeClr>
              </a:buClr>
              <a:buSzPct val="66000"/>
            </a:pPr>
            <a:r>
              <a:rPr lang="en-US" sz="2400" dirty="0">
                <a:solidFill>
                  <a:schemeClr val="accent4"/>
                </a:solidFill>
                <a:latin typeface="Roboto"/>
                <a:ea typeface="Roboto"/>
                <a:cs typeface="Roboto"/>
                <a:sym typeface="Roboto"/>
              </a:rPr>
              <a:t>Discuss each section of the template as a department.  Based on these discussions, the chair should draft the 2 page visioning document required.</a:t>
            </a:r>
          </a:p>
          <a:p>
            <a:pPr marL="342900" indent="-342900">
              <a:spcBef>
                <a:spcPts val="800"/>
              </a:spcBef>
              <a:buClr>
                <a:schemeClr val="accent4">
                  <a:lumMod val="60000"/>
                  <a:lumOff val="40000"/>
                </a:schemeClr>
              </a:buClr>
              <a:buSzPct val="66000"/>
            </a:pPr>
            <a:r>
              <a:rPr lang="en-US" sz="2400" dirty="0">
                <a:solidFill>
                  <a:schemeClr val="accent4"/>
                </a:solidFill>
                <a:latin typeface="Roboto"/>
                <a:ea typeface="Roboto"/>
                <a:cs typeface="Roboto"/>
                <a:sym typeface="Roboto"/>
              </a:rPr>
              <a:t>Chair should present the draft to the department for discussion/revision before taking it to the Dean for additional discussion.</a:t>
            </a:r>
          </a:p>
          <a:p>
            <a:pPr marL="342900" indent="-342900">
              <a:spcBef>
                <a:spcPts val="800"/>
              </a:spcBef>
              <a:buClr>
                <a:schemeClr val="accent4">
                  <a:lumMod val="60000"/>
                  <a:lumOff val="40000"/>
                </a:schemeClr>
              </a:buClr>
              <a:buSzPct val="66000"/>
            </a:pPr>
            <a:endParaRPr sz="2400" dirty="0">
              <a:solidFill>
                <a:schemeClr val="accent4"/>
              </a:solidFill>
              <a:latin typeface="Roboto"/>
              <a:ea typeface="Roboto"/>
              <a:cs typeface="Roboto"/>
              <a:sym typeface="Roboto"/>
            </a:endParaRPr>
          </a:p>
        </p:txBody>
      </p:sp>
    </p:spTree>
    <p:extLst>
      <p:ext uri="{BB962C8B-B14F-4D97-AF65-F5344CB8AC3E}">
        <p14:creationId xmlns:p14="http://schemas.microsoft.com/office/powerpoint/2010/main" val="7848158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sz="4000" b="1" dirty="0">
                <a:solidFill>
                  <a:schemeClr val="lt1"/>
                </a:solidFill>
                <a:latin typeface="Roboto Slab"/>
                <a:ea typeface="Roboto Slab"/>
                <a:cs typeface="Roboto Slab"/>
                <a:sym typeface="Roboto Slab"/>
              </a:rPr>
              <a:t>Creating a Data-Informed Strategic Vision</a:t>
            </a:r>
            <a:endParaRPr sz="4000" b="1" dirty="0">
              <a:solidFill>
                <a:schemeClr val="lt1"/>
              </a:solidFill>
              <a:latin typeface="Roboto Slab"/>
              <a:ea typeface="Roboto Slab"/>
              <a:cs typeface="Roboto Slab"/>
              <a:sym typeface="Roboto Slab"/>
            </a:endParaRPr>
          </a:p>
        </p:txBody>
      </p:sp>
      <p:sp>
        <p:nvSpPr>
          <p:cNvPr id="67" name="Google Shape;67;p15"/>
          <p:cNvSpPr/>
          <p:nvPr/>
        </p:nvSpPr>
        <p:spPr>
          <a:xfrm>
            <a:off x="0" y="4652225"/>
            <a:ext cx="9144000" cy="4914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pic>
        <p:nvPicPr>
          <p:cNvPr id="68" name="Google Shape;68;p15"/>
          <p:cNvPicPr preferRelativeResize="0"/>
          <p:nvPr/>
        </p:nvPicPr>
        <p:blipFill rotWithShape="1">
          <a:blip r:embed="rId3">
            <a:alphaModFix/>
          </a:blip>
          <a:srcRect t="30009" b="31628"/>
          <a:stretch/>
        </p:blipFill>
        <p:spPr>
          <a:xfrm>
            <a:off x="68675" y="4652225"/>
            <a:ext cx="1945100" cy="491399"/>
          </a:xfrm>
          <a:prstGeom prst="rect">
            <a:avLst/>
          </a:prstGeom>
          <a:noFill/>
          <a:ln>
            <a:noFill/>
          </a:ln>
        </p:spPr>
      </p:pic>
    </p:spTree>
    <p:extLst>
      <p:ext uri="{BB962C8B-B14F-4D97-AF65-F5344CB8AC3E}">
        <p14:creationId xmlns:p14="http://schemas.microsoft.com/office/powerpoint/2010/main" val="1912619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311700" y="11624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3600" b="1" dirty="0">
                <a:solidFill>
                  <a:schemeClr val="lt1"/>
                </a:solidFill>
                <a:latin typeface="Roboto"/>
                <a:ea typeface="Roboto"/>
                <a:cs typeface="Roboto"/>
                <a:sym typeface="Roboto"/>
              </a:rPr>
              <a:t>Data-Informed Strategic Vision</a:t>
            </a:r>
            <a:endParaRPr sz="3600" b="1" dirty="0">
              <a:solidFill>
                <a:schemeClr val="lt1"/>
              </a:solidFill>
              <a:latin typeface="Roboto"/>
              <a:ea typeface="Roboto"/>
              <a:cs typeface="Roboto"/>
              <a:sym typeface="Roboto"/>
            </a:endParaRPr>
          </a:p>
        </p:txBody>
      </p:sp>
      <p:sp>
        <p:nvSpPr>
          <p:cNvPr id="74" name="Google Shape;74;p16"/>
          <p:cNvSpPr/>
          <p:nvPr/>
        </p:nvSpPr>
        <p:spPr>
          <a:xfrm>
            <a:off x="-150" y="4748475"/>
            <a:ext cx="9144000" cy="3951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pic>
        <p:nvPicPr>
          <p:cNvPr id="75" name="Google Shape;75;p16"/>
          <p:cNvPicPr preferRelativeResize="0"/>
          <p:nvPr/>
        </p:nvPicPr>
        <p:blipFill rotWithShape="1">
          <a:blip r:embed="rId3">
            <a:alphaModFix/>
          </a:blip>
          <a:srcRect t="30009" b="31628"/>
          <a:stretch/>
        </p:blipFill>
        <p:spPr>
          <a:xfrm>
            <a:off x="68675" y="4707525"/>
            <a:ext cx="1866338" cy="477000"/>
          </a:xfrm>
          <a:prstGeom prst="rect">
            <a:avLst/>
          </a:prstGeom>
          <a:noFill/>
          <a:ln>
            <a:noFill/>
          </a:ln>
        </p:spPr>
      </p:pic>
      <p:sp>
        <p:nvSpPr>
          <p:cNvPr id="76" name="Google Shape;76;p16"/>
          <p:cNvSpPr txBox="1">
            <a:spLocks noGrp="1"/>
          </p:cNvSpPr>
          <p:nvPr>
            <p:ph type="body" idx="1"/>
          </p:nvPr>
        </p:nvSpPr>
        <p:spPr>
          <a:xfrm>
            <a:off x="311700" y="1019768"/>
            <a:ext cx="7613100" cy="3522115"/>
          </a:xfrm>
          <a:prstGeom prst="rect">
            <a:avLst/>
          </a:prstGeom>
        </p:spPr>
        <p:txBody>
          <a:bodyPr spcFirstLastPara="1" wrap="square" lIns="91425" tIns="91425" rIns="91425" bIns="91425" anchor="t" anchorCtr="0">
            <a:normAutofit fontScale="77500" lnSpcReduction="20000"/>
          </a:bodyPr>
          <a:lstStyle/>
          <a:p>
            <a:pPr marL="0" lvl="0" indent="0" algn="l" rtl="0">
              <a:spcBef>
                <a:spcPts val="800"/>
              </a:spcBef>
              <a:spcAft>
                <a:spcPts val="0"/>
              </a:spcAft>
              <a:buNone/>
            </a:pPr>
            <a:r>
              <a:rPr lang="en-US" sz="3000" b="1" dirty="0">
                <a:solidFill>
                  <a:schemeClr val="accent4"/>
                </a:solidFill>
                <a:latin typeface="Roboto"/>
                <a:ea typeface="Roboto"/>
                <a:cs typeface="Roboto"/>
                <a:sym typeface="Roboto"/>
              </a:rPr>
              <a:t>A Data-Informed Strategic Vision</a:t>
            </a:r>
            <a:r>
              <a:rPr lang="en-US" sz="2400" dirty="0">
                <a:solidFill>
                  <a:schemeClr val="accent4"/>
                </a:solidFill>
                <a:latin typeface="Roboto"/>
                <a:ea typeface="Roboto"/>
                <a:cs typeface="Roboto"/>
                <a:sym typeface="Roboto"/>
              </a:rPr>
              <a:t> expresses a realistically achievable if aspirational future that describes what we believe we are primed to become based on such things as: longitudinal trends, student interest and demand for our programming, current financial or other resources, student needs, disciplinary trends, existing or potential internal or external partnerships, etc.  It should be less a wish-list and more an exercise in data-responsive direction-setting.  Plans to create smaller, more focused departments are just as legitimate and valuable as those targeting significant growth – the key is creating a plan that responds to and is justified by the trends observed in the various areas under consideration.</a:t>
            </a:r>
          </a:p>
          <a:p>
            <a:pPr marL="0" lvl="0" indent="0" algn="l" rtl="0">
              <a:spcBef>
                <a:spcPts val="0"/>
              </a:spcBef>
              <a:spcAft>
                <a:spcPts val="0"/>
              </a:spcAft>
              <a:buNone/>
            </a:pPr>
            <a:endParaRPr sz="2400" dirty="0">
              <a:solidFill>
                <a:schemeClr val="accent4"/>
              </a:solidFill>
              <a:latin typeface="Roboto"/>
              <a:ea typeface="Roboto"/>
              <a:cs typeface="Roboto"/>
              <a:sym typeface="Roboto"/>
            </a:endParaRPr>
          </a:p>
          <a:p>
            <a:pPr marL="0" lvl="0" indent="0" algn="l" rtl="0">
              <a:spcBef>
                <a:spcPts val="1200"/>
              </a:spcBef>
              <a:spcAft>
                <a:spcPts val="1200"/>
              </a:spcAft>
              <a:buNone/>
            </a:pPr>
            <a:endParaRPr sz="2400" dirty="0">
              <a:solidFill>
                <a:schemeClr val="accent4"/>
              </a:solidFill>
              <a:latin typeface="Roboto"/>
              <a:ea typeface="Roboto"/>
              <a:cs typeface="Roboto"/>
              <a:sym typeface="Roboto"/>
            </a:endParaRPr>
          </a:p>
        </p:txBody>
      </p:sp>
    </p:spTree>
    <p:extLst>
      <p:ext uri="{BB962C8B-B14F-4D97-AF65-F5344CB8AC3E}">
        <p14:creationId xmlns:p14="http://schemas.microsoft.com/office/powerpoint/2010/main" val="31549730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311700" y="11624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3600" b="1" dirty="0">
                <a:solidFill>
                  <a:schemeClr val="lt1"/>
                </a:solidFill>
                <a:latin typeface="Roboto"/>
                <a:ea typeface="Roboto"/>
                <a:cs typeface="Roboto"/>
                <a:sym typeface="Roboto"/>
              </a:rPr>
              <a:t>Qualities of a Good Strategic Vision</a:t>
            </a:r>
            <a:endParaRPr sz="3600" b="1" dirty="0">
              <a:solidFill>
                <a:schemeClr val="lt1"/>
              </a:solidFill>
              <a:latin typeface="Roboto"/>
              <a:ea typeface="Roboto"/>
              <a:cs typeface="Roboto"/>
              <a:sym typeface="Roboto"/>
            </a:endParaRPr>
          </a:p>
        </p:txBody>
      </p:sp>
      <p:sp>
        <p:nvSpPr>
          <p:cNvPr id="74" name="Google Shape;74;p16"/>
          <p:cNvSpPr/>
          <p:nvPr/>
        </p:nvSpPr>
        <p:spPr>
          <a:xfrm>
            <a:off x="-150" y="4748475"/>
            <a:ext cx="9144000" cy="3951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pic>
        <p:nvPicPr>
          <p:cNvPr id="75" name="Google Shape;75;p16"/>
          <p:cNvPicPr preferRelativeResize="0"/>
          <p:nvPr/>
        </p:nvPicPr>
        <p:blipFill rotWithShape="1">
          <a:blip r:embed="rId3">
            <a:alphaModFix/>
          </a:blip>
          <a:srcRect t="30009" b="31628"/>
          <a:stretch/>
        </p:blipFill>
        <p:spPr>
          <a:xfrm>
            <a:off x="68675" y="4707525"/>
            <a:ext cx="1866338" cy="477000"/>
          </a:xfrm>
          <a:prstGeom prst="rect">
            <a:avLst/>
          </a:prstGeom>
          <a:noFill/>
          <a:ln>
            <a:noFill/>
          </a:ln>
        </p:spPr>
      </p:pic>
      <p:sp>
        <p:nvSpPr>
          <p:cNvPr id="76" name="Google Shape;76;p16"/>
          <p:cNvSpPr txBox="1">
            <a:spLocks noGrp="1"/>
          </p:cNvSpPr>
          <p:nvPr>
            <p:ph type="body" idx="1"/>
          </p:nvPr>
        </p:nvSpPr>
        <p:spPr>
          <a:xfrm>
            <a:off x="311700" y="937177"/>
            <a:ext cx="8222700" cy="3522115"/>
          </a:xfrm>
          <a:prstGeom prst="rect">
            <a:avLst/>
          </a:prstGeom>
        </p:spPr>
        <p:txBody>
          <a:bodyPr spcFirstLastPara="1" wrap="square" lIns="91425" tIns="91425" rIns="91425" bIns="91425" anchor="t" anchorCtr="0">
            <a:normAutofit fontScale="70000" lnSpcReduction="20000"/>
          </a:bodyPr>
          <a:lstStyle/>
          <a:p>
            <a:pPr marL="0" indent="0">
              <a:spcBef>
                <a:spcPts val="800"/>
              </a:spcBef>
              <a:buNone/>
            </a:pPr>
            <a:r>
              <a:rPr lang="en-US" sz="3000" dirty="0">
                <a:solidFill>
                  <a:schemeClr val="accent4"/>
                </a:solidFill>
                <a:latin typeface="Roboto"/>
                <a:ea typeface="Roboto"/>
                <a:cs typeface="Roboto"/>
                <a:sym typeface="Roboto"/>
              </a:rPr>
              <a:t>Qualities of a Good Strategic Vision Document:</a:t>
            </a:r>
          </a:p>
          <a:p>
            <a:pPr indent="-457200">
              <a:spcBef>
                <a:spcPts val="1400"/>
              </a:spcBef>
              <a:buClr>
                <a:schemeClr val="accent4">
                  <a:lumMod val="40000"/>
                  <a:lumOff val="60000"/>
                </a:schemeClr>
              </a:buClr>
            </a:pPr>
            <a:r>
              <a:rPr lang="en-US" sz="3000" dirty="0">
                <a:solidFill>
                  <a:schemeClr val="accent4"/>
                </a:solidFill>
                <a:latin typeface="Roboto"/>
                <a:ea typeface="Roboto"/>
                <a:cs typeface="Roboto"/>
                <a:sym typeface="Roboto"/>
              </a:rPr>
              <a:t>Succinct</a:t>
            </a:r>
          </a:p>
          <a:p>
            <a:pPr indent="-457200">
              <a:spcBef>
                <a:spcPts val="1400"/>
              </a:spcBef>
              <a:buClr>
                <a:schemeClr val="accent4">
                  <a:lumMod val="40000"/>
                  <a:lumOff val="60000"/>
                </a:schemeClr>
              </a:buClr>
            </a:pPr>
            <a:r>
              <a:rPr lang="en-US" sz="3000" dirty="0">
                <a:solidFill>
                  <a:schemeClr val="accent4"/>
                </a:solidFill>
                <a:latin typeface="Roboto"/>
                <a:ea typeface="Roboto"/>
                <a:cs typeface="Roboto"/>
                <a:sym typeface="Roboto"/>
              </a:rPr>
              <a:t>Data-Responsive</a:t>
            </a:r>
          </a:p>
          <a:p>
            <a:pPr indent="-457200">
              <a:spcBef>
                <a:spcPts val="1400"/>
              </a:spcBef>
              <a:buClr>
                <a:schemeClr val="accent4">
                  <a:lumMod val="40000"/>
                  <a:lumOff val="60000"/>
                </a:schemeClr>
              </a:buClr>
            </a:pPr>
            <a:r>
              <a:rPr lang="en-US" sz="3000" dirty="0">
                <a:solidFill>
                  <a:schemeClr val="accent4"/>
                </a:solidFill>
                <a:latin typeface="Roboto"/>
                <a:ea typeface="Roboto"/>
                <a:cs typeface="Roboto"/>
                <a:sym typeface="Roboto"/>
              </a:rPr>
              <a:t>Forward thinking</a:t>
            </a:r>
          </a:p>
          <a:p>
            <a:pPr indent="-457200">
              <a:spcBef>
                <a:spcPts val="1400"/>
              </a:spcBef>
              <a:buClr>
                <a:schemeClr val="accent4">
                  <a:lumMod val="40000"/>
                  <a:lumOff val="60000"/>
                </a:schemeClr>
              </a:buClr>
            </a:pPr>
            <a:r>
              <a:rPr lang="en-US" sz="3000" dirty="0">
                <a:solidFill>
                  <a:schemeClr val="accent4"/>
                </a:solidFill>
                <a:latin typeface="Roboto"/>
                <a:ea typeface="Roboto"/>
                <a:cs typeface="Roboto"/>
                <a:sym typeface="Roboto"/>
              </a:rPr>
              <a:t>Includes clear targets</a:t>
            </a:r>
          </a:p>
          <a:p>
            <a:pPr indent="-457200">
              <a:spcBef>
                <a:spcPts val="1400"/>
              </a:spcBef>
              <a:buClr>
                <a:schemeClr val="accent4">
                  <a:lumMod val="40000"/>
                  <a:lumOff val="60000"/>
                </a:schemeClr>
              </a:buClr>
            </a:pPr>
            <a:r>
              <a:rPr lang="en-US" sz="3000" dirty="0">
                <a:solidFill>
                  <a:schemeClr val="accent4"/>
                </a:solidFill>
                <a:latin typeface="Roboto"/>
                <a:ea typeface="Roboto"/>
                <a:cs typeface="Roboto"/>
                <a:sym typeface="Roboto"/>
              </a:rPr>
              <a:t>Realistic</a:t>
            </a:r>
          </a:p>
          <a:p>
            <a:pPr indent="-457200">
              <a:spcBef>
                <a:spcPts val="1400"/>
              </a:spcBef>
              <a:buClr>
                <a:schemeClr val="accent4">
                  <a:lumMod val="40000"/>
                  <a:lumOff val="60000"/>
                </a:schemeClr>
              </a:buClr>
            </a:pPr>
            <a:r>
              <a:rPr lang="en-US" sz="3000" dirty="0">
                <a:solidFill>
                  <a:schemeClr val="accent4"/>
                </a:solidFill>
                <a:latin typeface="Roboto"/>
                <a:ea typeface="Roboto"/>
                <a:cs typeface="Roboto"/>
                <a:sym typeface="Roboto"/>
              </a:rPr>
              <a:t>Demonstrates an awareness of affordability/efficiency</a:t>
            </a:r>
          </a:p>
          <a:p>
            <a:pPr marL="0" lvl="0" indent="0" algn="l" rtl="0">
              <a:spcBef>
                <a:spcPts val="1200"/>
              </a:spcBef>
              <a:spcAft>
                <a:spcPts val="1200"/>
              </a:spcAft>
              <a:buNone/>
            </a:pPr>
            <a:endParaRPr sz="2400" dirty="0">
              <a:solidFill>
                <a:schemeClr val="accent4"/>
              </a:solidFill>
              <a:latin typeface="Roboto"/>
              <a:ea typeface="Roboto"/>
              <a:cs typeface="Roboto"/>
              <a:sym typeface="Roboto"/>
            </a:endParaRPr>
          </a:p>
        </p:txBody>
      </p:sp>
    </p:spTree>
    <p:extLst>
      <p:ext uri="{BB962C8B-B14F-4D97-AF65-F5344CB8AC3E}">
        <p14:creationId xmlns:p14="http://schemas.microsoft.com/office/powerpoint/2010/main" val="42809805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311700" y="11624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3600" b="1" dirty="0">
                <a:solidFill>
                  <a:schemeClr val="lt1"/>
                </a:solidFill>
                <a:latin typeface="Roboto"/>
                <a:ea typeface="Roboto"/>
                <a:cs typeface="Roboto"/>
                <a:sym typeface="Roboto"/>
              </a:rPr>
              <a:t>Creating a Strategic Vision Statement</a:t>
            </a:r>
            <a:br>
              <a:rPr lang="en" sz="3600" b="1" dirty="0">
                <a:solidFill>
                  <a:schemeClr val="lt1"/>
                </a:solidFill>
                <a:latin typeface="Roboto"/>
                <a:ea typeface="Roboto"/>
                <a:cs typeface="Roboto"/>
                <a:sym typeface="Roboto"/>
              </a:rPr>
            </a:br>
            <a:r>
              <a:rPr lang="en" sz="1600" b="1" dirty="0">
                <a:solidFill>
                  <a:schemeClr val="lt1"/>
                </a:solidFill>
                <a:latin typeface="Roboto"/>
                <a:ea typeface="Roboto"/>
                <a:cs typeface="Roboto"/>
                <a:sym typeface="Roboto"/>
              </a:rPr>
              <a:t> (see Strategic Vision Template for additional details related to the below)</a:t>
            </a:r>
            <a:endParaRPr sz="1600" b="1" dirty="0">
              <a:solidFill>
                <a:schemeClr val="lt1"/>
              </a:solidFill>
              <a:latin typeface="Roboto"/>
              <a:ea typeface="Roboto"/>
              <a:cs typeface="Roboto"/>
              <a:sym typeface="Roboto"/>
            </a:endParaRPr>
          </a:p>
        </p:txBody>
      </p:sp>
      <p:sp>
        <p:nvSpPr>
          <p:cNvPr id="74" name="Google Shape;74;p16"/>
          <p:cNvSpPr/>
          <p:nvPr/>
        </p:nvSpPr>
        <p:spPr>
          <a:xfrm>
            <a:off x="-150" y="4748475"/>
            <a:ext cx="9144000" cy="3951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pic>
        <p:nvPicPr>
          <p:cNvPr id="75" name="Google Shape;75;p16"/>
          <p:cNvPicPr preferRelativeResize="0"/>
          <p:nvPr/>
        </p:nvPicPr>
        <p:blipFill rotWithShape="1">
          <a:blip r:embed="rId3">
            <a:alphaModFix/>
          </a:blip>
          <a:srcRect t="30009" b="31628"/>
          <a:stretch/>
        </p:blipFill>
        <p:spPr>
          <a:xfrm>
            <a:off x="68675" y="4707525"/>
            <a:ext cx="1866338" cy="477000"/>
          </a:xfrm>
          <a:prstGeom prst="rect">
            <a:avLst/>
          </a:prstGeom>
          <a:noFill/>
          <a:ln>
            <a:noFill/>
          </a:ln>
        </p:spPr>
      </p:pic>
      <p:graphicFrame>
        <p:nvGraphicFramePr>
          <p:cNvPr id="5" name="Table 4">
            <a:extLst>
              <a:ext uri="{FF2B5EF4-FFF2-40B4-BE49-F238E27FC236}">
                <a16:creationId xmlns:a16="http://schemas.microsoft.com/office/drawing/2014/main" id="{54C55652-2826-7530-66FC-480EA998B541}"/>
              </a:ext>
            </a:extLst>
          </p:cNvPr>
          <p:cNvGraphicFramePr>
            <a:graphicFrameLocks noGrp="1"/>
          </p:cNvGraphicFramePr>
          <p:nvPr>
            <p:extLst>
              <p:ext uri="{D42A27DB-BD31-4B8C-83A1-F6EECF244321}">
                <p14:modId xmlns:p14="http://schemas.microsoft.com/office/powerpoint/2010/main" val="2917770163"/>
              </p:ext>
            </p:extLst>
          </p:nvPr>
        </p:nvGraphicFramePr>
        <p:xfrm>
          <a:off x="436417" y="1424536"/>
          <a:ext cx="8520600" cy="3291840"/>
        </p:xfrm>
        <a:graphic>
          <a:graphicData uri="http://schemas.openxmlformats.org/drawingml/2006/table">
            <a:tbl>
              <a:tblPr bandRow="1">
                <a:tableStyleId>{5C22544A-7EE6-4342-B048-85BDC9FD1C3A}</a:tableStyleId>
              </a:tblPr>
              <a:tblGrid>
                <a:gridCol w="3886201">
                  <a:extLst>
                    <a:ext uri="{9D8B030D-6E8A-4147-A177-3AD203B41FA5}">
                      <a16:colId xmlns:a16="http://schemas.microsoft.com/office/drawing/2014/main" val="3775404809"/>
                    </a:ext>
                  </a:extLst>
                </a:gridCol>
                <a:gridCol w="4634399">
                  <a:extLst>
                    <a:ext uri="{9D8B030D-6E8A-4147-A177-3AD203B41FA5}">
                      <a16:colId xmlns:a16="http://schemas.microsoft.com/office/drawing/2014/main" val="3051615371"/>
                    </a:ext>
                  </a:extLst>
                </a:gridCol>
              </a:tblGrid>
              <a:tr h="370840">
                <a:tc>
                  <a:txBody>
                    <a:bodyPr/>
                    <a:lstStyle/>
                    <a:p>
                      <a:r>
                        <a:rPr lang="en-US" sz="1800" dirty="0">
                          <a:solidFill>
                            <a:schemeClr val="accent4"/>
                          </a:solidFill>
                          <a:latin typeface="Roboto" panose="02000000000000000000" pitchFamily="2" charset="0"/>
                          <a:ea typeface="Roboto" panose="02000000000000000000" pitchFamily="2" charset="0"/>
                          <a:cs typeface="Roboto" panose="02000000000000000000" pitchFamily="2" charset="0"/>
                        </a:rPr>
                        <a:t>Look at your longitudinal trends in the Analytics Dashboard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a:solidFill>
                            <a:schemeClr val="accent4"/>
                          </a:solidFill>
                          <a:latin typeface="Roboto" panose="02000000000000000000" pitchFamily="2" charset="0"/>
                          <a:ea typeface="Roboto" panose="02000000000000000000" pitchFamily="2" charset="0"/>
                          <a:cs typeface="Roboto" panose="02000000000000000000" pitchFamily="2" charset="0"/>
                        </a:rPr>
                        <a:t>Discuss the significance of these trends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99773409"/>
                  </a:ext>
                </a:extLst>
              </a:tr>
              <a:tr h="370840">
                <a:tc>
                  <a:txBody>
                    <a:bodyPr/>
                    <a:lstStyle/>
                    <a:p>
                      <a:r>
                        <a:rPr lang="en-US" sz="1800" dirty="0">
                          <a:solidFill>
                            <a:schemeClr val="accent4"/>
                          </a:solidFill>
                          <a:latin typeface="Roboto" panose="02000000000000000000" pitchFamily="2" charset="0"/>
                          <a:ea typeface="Roboto" panose="02000000000000000000" pitchFamily="2" charset="0"/>
                          <a:cs typeface="Roboto" panose="02000000000000000000" pitchFamily="2" charset="0"/>
                        </a:rPr>
                        <a:t>Gather and share information related to workforce demand, external partners and student interest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a:solidFill>
                            <a:schemeClr val="accent4"/>
                          </a:solidFill>
                          <a:latin typeface="Roboto" panose="02000000000000000000" pitchFamily="2" charset="0"/>
                          <a:ea typeface="Roboto" panose="02000000000000000000" pitchFamily="2" charset="0"/>
                          <a:cs typeface="Roboto" panose="02000000000000000000" pitchFamily="2" charset="0"/>
                        </a:rPr>
                        <a:t>Discuss the significance of these in light of the previous data from the Analytics Dashboard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30729520"/>
                  </a:ext>
                </a:extLst>
              </a:tr>
              <a:tr h="370840">
                <a:tc>
                  <a:txBody>
                    <a:bodyPr/>
                    <a:lstStyle/>
                    <a:p>
                      <a:r>
                        <a:rPr lang="en-US" sz="1800" dirty="0">
                          <a:solidFill>
                            <a:schemeClr val="accent4"/>
                          </a:solidFill>
                          <a:latin typeface="Roboto" panose="02000000000000000000" pitchFamily="2" charset="0"/>
                          <a:ea typeface="Roboto" panose="02000000000000000000" pitchFamily="2" charset="0"/>
                          <a:cs typeface="Roboto" panose="02000000000000000000" pitchFamily="2" charset="0"/>
                        </a:rPr>
                        <a:t>Gather and share information related to disciplinary innovations that may be relevant to your program.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a:solidFill>
                            <a:schemeClr val="accent4"/>
                          </a:solidFill>
                          <a:latin typeface="Roboto" panose="02000000000000000000" pitchFamily="2" charset="0"/>
                          <a:ea typeface="Roboto" panose="02000000000000000000" pitchFamily="2" charset="0"/>
                          <a:cs typeface="Roboto" panose="02000000000000000000" pitchFamily="2" charset="0"/>
                        </a:rPr>
                        <a:t>Discuss how incorporating disciplinary innovations into curriculum, faculty body, research profiles might shape the unit’s future in light of the above trends or information. (Possibly conduct SOAR)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48043800"/>
                  </a:ext>
                </a:extLst>
              </a:tr>
            </a:tbl>
          </a:graphicData>
        </a:graphic>
      </p:graphicFrame>
      <p:sp>
        <p:nvSpPr>
          <p:cNvPr id="6" name="TextBox 5">
            <a:extLst>
              <a:ext uri="{FF2B5EF4-FFF2-40B4-BE49-F238E27FC236}">
                <a16:creationId xmlns:a16="http://schemas.microsoft.com/office/drawing/2014/main" id="{2AC16A40-EB1B-9926-D10C-AFE3F72C72C2}"/>
              </a:ext>
            </a:extLst>
          </p:cNvPr>
          <p:cNvSpPr txBox="1"/>
          <p:nvPr/>
        </p:nvSpPr>
        <p:spPr>
          <a:xfrm>
            <a:off x="436417" y="1043916"/>
            <a:ext cx="8395883" cy="430887"/>
          </a:xfrm>
          <a:prstGeom prst="rect">
            <a:avLst/>
          </a:prstGeom>
          <a:noFill/>
        </p:spPr>
        <p:txBody>
          <a:bodyPr wrap="square" rtlCol="0">
            <a:spAutoFit/>
          </a:bodyPr>
          <a:lstStyle/>
          <a:p>
            <a:r>
              <a:rPr lang="en-US" sz="2200" dirty="0">
                <a:solidFill>
                  <a:schemeClr val="tx2"/>
                </a:solidFill>
                <a:latin typeface="Roboto" panose="02000000000000000000" pitchFamily="2" charset="0"/>
                <a:ea typeface="Roboto" panose="02000000000000000000" pitchFamily="2" charset="0"/>
                <a:cs typeface="Roboto" panose="02000000000000000000" pitchFamily="2" charset="0"/>
              </a:rPr>
              <a:t>Do This		                Then This</a:t>
            </a:r>
          </a:p>
        </p:txBody>
      </p:sp>
    </p:spTree>
    <p:extLst>
      <p:ext uri="{BB962C8B-B14F-4D97-AF65-F5344CB8AC3E}">
        <p14:creationId xmlns:p14="http://schemas.microsoft.com/office/powerpoint/2010/main" val="31790636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434343"/>
        </a:solidFill>
        <a:effectLst/>
      </p:bgPr>
    </p:bg>
    <p:spTree>
      <p:nvGrpSpPr>
        <p:cNvPr id="1" name="Shape 72">
          <a:extLst>
            <a:ext uri="{FF2B5EF4-FFF2-40B4-BE49-F238E27FC236}">
              <a16:creationId xmlns:a16="http://schemas.microsoft.com/office/drawing/2014/main" id="{1F52E2CB-7CBD-5FA8-3C46-3198B4897384}"/>
            </a:ext>
          </a:extLst>
        </p:cNvPr>
        <p:cNvGrpSpPr/>
        <p:nvPr/>
      </p:nvGrpSpPr>
      <p:grpSpPr>
        <a:xfrm>
          <a:off x="0" y="0"/>
          <a:ext cx="0" cy="0"/>
          <a:chOff x="0" y="0"/>
          <a:chExt cx="0" cy="0"/>
        </a:xfrm>
      </p:grpSpPr>
      <p:sp>
        <p:nvSpPr>
          <p:cNvPr id="73" name="Google Shape;73;p16">
            <a:extLst>
              <a:ext uri="{FF2B5EF4-FFF2-40B4-BE49-F238E27FC236}">
                <a16:creationId xmlns:a16="http://schemas.microsoft.com/office/drawing/2014/main" id="{46428DEF-D63C-FD52-761D-EE5184634536}"/>
              </a:ext>
            </a:extLst>
          </p:cNvPr>
          <p:cNvSpPr txBox="1">
            <a:spLocks noGrp="1"/>
          </p:cNvSpPr>
          <p:nvPr>
            <p:ph type="title"/>
          </p:nvPr>
        </p:nvSpPr>
        <p:spPr>
          <a:xfrm>
            <a:off x="311700" y="116245"/>
            <a:ext cx="8520600" cy="572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sz="3600" b="1" dirty="0">
                <a:solidFill>
                  <a:schemeClr val="lt1"/>
                </a:solidFill>
                <a:latin typeface="Roboto"/>
                <a:ea typeface="Roboto"/>
                <a:cs typeface="Roboto"/>
                <a:sym typeface="Roboto"/>
              </a:rPr>
              <a:t>Creating a Strategic Vision Statement (</a:t>
            </a:r>
            <a:r>
              <a:rPr lang="en" sz="3600" b="1" dirty="0" err="1">
                <a:solidFill>
                  <a:schemeClr val="lt1"/>
                </a:solidFill>
                <a:latin typeface="Roboto"/>
                <a:ea typeface="Roboto"/>
                <a:cs typeface="Roboto"/>
                <a:sym typeface="Roboto"/>
              </a:rPr>
              <a:t>Con’t</a:t>
            </a:r>
            <a:r>
              <a:rPr lang="en" sz="3600" b="1" dirty="0">
                <a:solidFill>
                  <a:schemeClr val="lt1"/>
                </a:solidFill>
                <a:latin typeface="Roboto"/>
                <a:ea typeface="Roboto"/>
                <a:cs typeface="Roboto"/>
                <a:sym typeface="Roboto"/>
              </a:rPr>
              <a:t>)</a:t>
            </a:r>
            <a:endParaRPr sz="3600" b="1" dirty="0">
              <a:solidFill>
                <a:schemeClr val="lt1"/>
              </a:solidFill>
              <a:latin typeface="Roboto"/>
              <a:ea typeface="Roboto"/>
              <a:cs typeface="Roboto"/>
              <a:sym typeface="Roboto"/>
            </a:endParaRPr>
          </a:p>
        </p:txBody>
      </p:sp>
      <p:sp>
        <p:nvSpPr>
          <p:cNvPr id="74" name="Google Shape;74;p16">
            <a:extLst>
              <a:ext uri="{FF2B5EF4-FFF2-40B4-BE49-F238E27FC236}">
                <a16:creationId xmlns:a16="http://schemas.microsoft.com/office/drawing/2014/main" id="{41EB6E54-8D20-1ABD-50CB-5F353CB59E76}"/>
              </a:ext>
            </a:extLst>
          </p:cNvPr>
          <p:cNvSpPr/>
          <p:nvPr/>
        </p:nvSpPr>
        <p:spPr>
          <a:xfrm>
            <a:off x="-150" y="4748475"/>
            <a:ext cx="9144000" cy="395100"/>
          </a:xfrm>
          <a:prstGeom prst="rect">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pic>
        <p:nvPicPr>
          <p:cNvPr id="75" name="Google Shape;75;p16">
            <a:extLst>
              <a:ext uri="{FF2B5EF4-FFF2-40B4-BE49-F238E27FC236}">
                <a16:creationId xmlns:a16="http://schemas.microsoft.com/office/drawing/2014/main" id="{49865018-10C5-CF9E-DC12-0EC2135F521F}"/>
              </a:ext>
            </a:extLst>
          </p:cNvPr>
          <p:cNvPicPr preferRelativeResize="0"/>
          <p:nvPr/>
        </p:nvPicPr>
        <p:blipFill rotWithShape="1">
          <a:blip r:embed="rId3">
            <a:alphaModFix/>
          </a:blip>
          <a:srcRect t="30009" b="31628"/>
          <a:stretch/>
        </p:blipFill>
        <p:spPr>
          <a:xfrm>
            <a:off x="68675" y="4707525"/>
            <a:ext cx="1866338" cy="477000"/>
          </a:xfrm>
          <a:prstGeom prst="rect">
            <a:avLst/>
          </a:prstGeom>
          <a:noFill/>
          <a:ln>
            <a:noFill/>
          </a:ln>
        </p:spPr>
      </p:pic>
      <p:graphicFrame>
        <p:nvGraphicFramePr>
          <p:cNvPr id="5" name="Table 4">
            <a:extLst>
              <a:ext uri="{FF2B5EF4-FFF2-40B4-BE49-F238E27FC236}">
                <a16:creationId xmlns:a16="http://schemas.microsoft.com/office/drawing/2014/main" id="{202092E3-3014-E5C4-B782-386B41BA28A8}"/>
              </a:ext>
            </a:extLst>
          </p:cNvPr>
          <p:cNvGraphicFramePr>
            <a:graphicFrameLocks noGrp="1"/>
          </p:cNvGraphicFramePr>
          <p:nvPr>
            <p:extLst>
              <p:ext uri="{D42A27DB-BD31-4B8C-83A1-F6EECF244321}">
                <p14:modId xmlns:p14="http://schemas.microsoft.com/office/powerpoint/2010/main" val="2849339214"/>
              </p:ext>
            </p:extLst>
          </p:nvPr>
        </p:nvGraphicFramePr>
        <p:xfrm>
          <a:off x="436417" y="1760203"/>
          <a:ext cx="8520600" cy="2929428"/>
        </p:xfrm>
        <a:graphic>
          <a:graphicData uri="http://schemas.openxmlformats.org/drawingml/2006/table">
            <a:tbl>
              <a:tblPr bandRow="1">
                <a:tableStyleId>{5C22544A-7EE6-4342-B048-85BDC9FD1C3A}</a:tableStyleId>
              </a:tblPr>
              <a:tblGrid>
                <a:gridCol w="3886201">
                  <a:extLst>
                    <a:ext uri="{9D8B030D-6E8A-4147-A177-3AD203B41FA5}">
                      <a16:colId xmlns:a16="http://schemas.microsoft.com/office/drawing/2014/main" val="3775404809"/>
                    </a:ext>
                  </a:extLst>
                </a:gridCol>
                <a:gridCol w="4634399">
                  <a:extLst>
                    <a:ext uri="{9D8B030D-6E8A-4147-A177-3AD203B41FA5}">
                      <a16:colId xmlns:a16="http://schemas.microsoft.com/office/drawing/2014/main" val="3051615371"/>
                    </a:ext>
                  </a:extLst>
                </a:gridCol>
              </a:tblGrid>
              <a:tr h="643428">
                <a:tc>
                  <a:txBody>
                    <a:bodyPr/>
                    <a:lstStyle/>
                    <a:p>
                      <a:r>
                        <a:rPr lang="en-US" sz="1800" dirty="0">
                          <a:solidFill>
                            <a:schemeClr val="accent4"/>
                          </a:solidFill>
                          <a:latin typeface="Roboto" panose="02000000000000000000" pitchFamily="2" charset="0"/>
                          <a:ea typeface="Roboto" panose="02000000000000000000" pitchFamily="2" charset="0"/>
                          <a:cs typeface="Roboto" panose="02000000000000000000" pitchFamily="2" charset="0"/>
                        </a:rPr>
                        <a:t>Drawing on the above conversations, begin to synthesize a data-responsive vision that aligns with our institutional strategic plan and that spans a 3-5 year window.  Include discrete actions and be mindful of issues related to affordability.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a:solidFill>
                            <a:schemeClr val="accent4"/>
                          </a:solidFill>
                          <a:latin typeface="Roboto" panose="02000000000000000000" pitchFamily="2" charset="0"/>
                          <a:ea typeface="Roboto" panose="02000000000000000000" pitchFamily="2" charset="0"/>
                          <a:cs typeface="Roboto" panose="02000000000000000000" pitchFamily="2" charset="0"/>
                        </a:rPr>
                        <a:t>Write a draft document that encapsulates the data-responsive vision articulated in response to the above, articulating discrete actions to be taken and demonstrating an awareness of affordability and financial impact.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92143173"/>
                  </a:ext>
                </a:extLst>
              </a:tr>
              <a:tr h="643428">
                <a:tc>
                  <a:txBody>
                    <a:bodyPr/>
                    <a:lstStyle/>
                    <a:p>
                      <a:r>
                        <a:rPr lang="en-US" sz="1800" dirty="0">
                          <a:solidFill>
                            <a:schemeClr val="accent4"/>
                          </a:solidFill>
                          <a:latin typeface="Roboto" panose="02000000000000000000" pitchFamily="2" charset="0"/>
                          <a:ea typeface="Roboto" panose="02000000000000000000" pitchFamily="2" charset="0"/>
                          <a:cs typeface="Roboto" panose="02000000000000000000" pitchFamily="2" charset="0"/>
                        </a:rPr>
                        <a:t>Share this draft with all faculty in the department, revise (if necessary).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800" dirty="0">
                          <a:solidFill>
                            <a:schemeClr val="accent4"/>
                          </a:solidFill>
                          <a:latin typeface="Roboto" panose="02000000000000000000" pitchFamily="2" charset="0"/>
                          <a:ea typeface="Roboto" panose="02000000000000000000" pitchFamily="2" charset="0"/>
                          <a:cs typeface="Roboto" panose="02000000000000000000" pitchFamily="2" charset="0"/>
                        </a:rPr>
                        <a:t>Chair should bring this document to the Dean for additional conversation.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17258692"/>
                  </a:ext>
                </a:extLst>
              </a:tr>
            </a:tbl>
          </a:graphicData>
        </a:graphic>
      </p:graphicFrame>
      <p:sp>
        <p:nvSpPr>
          <p:cNvPr id="6" name="TextBox 5">
            <a:extLst>
              <a:ext uri="{FF2B5EF4-FFF2-40B4-BE49-F238E27FC236}">
                <a16:creationId xmlns:a16="http://schemas.microsoft.com/office/drawing/2014/main" id="{1CE54DC7-4785-4C39-F8BB-AE46A8B04AD3}"/>
              </a:ext>
            </a:extLst>
          </p:cNvPr>
          <p:cNvSpPr txBox="1"/>
          <p:nvPr/>
        </p:nvSpPr>
        <p:spPr>
          <a:xfrm>
            <a:off x="436417" y="1379580"/>
            <a:ext cx="8395883" cy="430887"/>
          </a:xfrm>
          <a:prstGeom prst="rect">
            <a:avLst/>
          </a:prstGeom>
          <a:noFill/>
        </p:spPr>
        <p:txBody>
          <a:bodyPr wrap="square" rtlCol="0">
            <a:spAutoFit/>
          </a:bodyPr>
          <a:lstStyle/>
          <a:p>
            <a:r>
              <a:rPr lang="en-US" sz="2200" dirty="0">
                <a:solidFill>
                  <a:schemeClr val="tx2"/>
                </a:solidFill>
                <a:latin typeface="Roboto" panose="02000000000000000000" pitchFamily="2" charset="0"/>
                <a:ea typeface="Roboto" panose="02000000000000000000" pitchFamily="2" charset="0"/>
                <a:cs typeface="Roboto" panose="02000000000000000000" pitchFamily="2" charset="0"/>
              </a:rPr>
              <a:t>Do This		                Then This</a:t>
            </a:r>
          </a:p>
        </p:txBody>
      </p:sp>
    </p:spTree>
    <p:extLst>
      <p:ext uri="{BB962C8B-B14F-4D97-AF65-F5344CB8AC3E}">
        <p14:creationId xmlns:p14="http://schemas.microsoft.com/office/powerpoint/2010/main" val="2104534232"/>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2802</TotalTime>
  <Words>1501</Words>
  <Application>Microsoft Macintosh PowerPoint</Application>
  <PresentationFormat>On-screen Show (16:9)</PresentationFormat>
  <Paragraphs>102</Paragraphs>
  <Slides>15</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Roboto Slab</vt:lpstr>
      <vt:lpstr>Roboto</vt:lpstr>
      <vt:lpstr>Arial</vt:lpstr>
      <vt:lpstr>Simple Light</vt:lpstr>
      <vt:lpstr> Creating a Departmental Strategic Vision</vt:lpstr>
      <vt:lpstr>Steps/Timeline</vt:lpstr>
      <vt:lpstr>Links and Support Resources</vt:lpstr>
      <vt:lpstr>Unit Roles and Responsibilities</vt:lpstr>
      <vt:lpstr>Creating a Data-Informed Strategic Vision</vt:lpstr>
      <vt:lpstr>Data-Informed Strategic Vision</vt:lpstr>
      <vt:lpstr>Qualities of a Good Strategic Vision</vt:lpstr>
      <vt:lpstr>Creating a Strategic Vision Statement  (see Strategic Vision Template for additional details related to the below)</vt:lpstr>
      <vt:lpstr>Creating a Strategic Vision Statement (Con’t)</vt:lpstr>
      <vt:lpstr>Resources</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Creating a Strategic Plan</dc:title>
  <dc:creator>Jennifer Steele</dc:creator>
  <cp:lastModifiedBy>Adam Bradford</cp:lastModifiedBy>
  <cp:revision>19</cp:revision>
  <dcterms:modified xsi:type="dcterms:W3CDTF">2024-11-19T18:49:30Z</dcterms:modified>
</cp:coreProperties>
</file>