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257" r:id="rId4"/>
    <p:sldId id="318" r:id="rId5"/>
    <p:sldId id="324" r:id="rId6"/>
    <p:sldId id="329" r:id="rId7"/>
    <p:sldId id="316" r:id="rId8"/>
    <p:sldId id="331" r:id="rId9"/>
    <p:sldId id="327" r:id="rId10"/>
    <p:sldId id="312" r:id="rId11"/>
    <p:sldId id="328" r:id="rId12"/>
    <p:sldId id="31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5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00"/>
    <a:srgbClr val="F57F27"/>
    <a:srgbClr val="CCECFF"/>
    <a:srgbClr val="FFA41D"/>
    <a:srgbClr val="FFB547"/>
    <a:srgbClr val="FF9D0D"/>
    <a:srgbClr val="FF0000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6" autoAdjust="0"/>
    <p:restoredTop sz="92326" autoAdjust="0"/>
  </p:normalViewPr>
  <p:slideViewPr>
    <p:cSldViewPr snapToGrid="0" showGuides="1">
      <p:cViewPr varScale="1">
        <p:scale>
          <a:sx n="62" d="100"/>
          <a:sy n="62" d="100"/>
        </p:scale>
        <p:origin x="1230" y="60"/>
      </p:cViewPr>
      <p:guideLst>
        <p:guide orient="horz" pos="15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52CF1-9F69-484E-8A17-28181CF8181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07F7A-3EFE-4DEB-BE56-5548AEE5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DDB08B41-517E-4DB0-9ED5-8F64F087F319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A4882FF8-70B6-4640-97B9-BB5781416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4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82FF8-70B6-4640-97B9-BB57814161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4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82FF8-70B6-4640-97B9-BB57814161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82FF8-70B6-4640-97B9-BB57814161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2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82FF8-70B6-4640-97B9-BB57814161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new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82FF8-70B6-4640-97B9-BB57814161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2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AD421-707F-D140-AA19-A04F69EE504B}" type="datetime1">
              <a:rPr lang="en-US">
                <a:solidFill>
                  <a:prstClr val="black"/>
                </a:solidFill>
              </a:rPr>
              <a:pPr>
                <a:defRPr/>
              </a:pPr>
              <a:t>10/10/2016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E711B1-4BBA-4651-9DBD-930C58BC1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E711B1-4BBA-4651-9DBD-930C58B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E711B1-4BBA-4651-9DBD-930C58BC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4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2D4CB-7D83-684C-9BDE-DEDA69CFDC8E}" type="datetime1">
              <a:rPr lang="en-US">
                <a:solidFill>
                  <a:prstClr val="black"/>
                </a:solidFill>
              </a:rPr>
              <a:pPr>
                <a:defRPr/>
              </a:pPr>
              <a:t>10/10/2016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E3FC38-3547-4C1E-BEA1-8AE6757137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2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60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3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6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3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33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D0B1-5B77-334F-8F25-4C7D298689BC}" type="datetime1">
              <a:rPr lang="en-US">
                <a:solidFill>
                  <a:prstClr val="black"/>
                </a:solidFill>
              </a:rPr>
              <a:pPr>
                <a:defRPr/>
              </a:pPr>
              <a:t>10/10/2016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E711B1-4BBA-4651-9DBD-930C58BC1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7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17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-PowerPointBKGD-dark.psd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4792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bg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bg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bg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bg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bg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306" y="2851688"/>
            <a:ext cx="6361262" cy="485871"/>
          </a:xfrm>
        </p:spPr>
        <p:txBody>
          <a:bodyPr/>
          <a:lstStyle/>
          <a:p>
            <a:r>
              <a:rPr lang="en-US" altLang="en-US" dirty="0" smtClean="0"/>
              <a:t>ISU Faculty Assembly: </a:t>
            </a:r>
            <a:br>
              <a:rPr lang="en-US" altLang="en-US" dirty="0" smtClean="0"/>
            </a:br>
            <a:r>
              <a:rPr lang="en-US" altLang="en-US" dirty="0" smtClean="0"/>
              <a:t>An Open Exchange with the </a:t>
            </a:r>
            <a:r>
              <a:rPr lang="en-US" altLang="en-US" dirty="0" smtClean="0"/>
              <a:t>Provost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200" dirty="0" smtClean="0"/>
              <a:t>Dr. Laura Woodworth-Ney</a:t>
            </a:r>
            <a:endParaRPr lang="en-US" dirty="0"/>
          </a:p>
        </p:txBody>
      </p:sp>
      <p:pic>
        <p:nvPicPr>
          <p:cNvPr id="4" name="Picture 2" descr="Swanson8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38" y="482101"/>
            <a:ext cx="3136095" cy="4776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93383" y="0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10/10/2016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Commitments as </a:t>
            </a:r>
            <a:r>
              <a:rPr lang="en-US" dirty="0" smtClean="0"/>
              <a:t>EVP/Provost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3446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dirty="0" smtClean="0"/>
              <a:t>Academic mission drives all planning on campus</a:t>
            </a:r>
            <a:endParaRPr lang="en-US" sz="2800" dirty="0"/>
          </a:p>
          <a:p>
            <a:pPr lvl="1">
              <a:spcBef>
                <a:spcPts val="1000"/>
              </a:spcBef>
            </a:pPr>
            <a:r>
              <a:rPr lang="en-US" sz="2400" dirty="0"/>
              <a:t>Long </a:t>
            </a:r>
            <a:r>
              <a:rPr lang="en-US" sz="2400" dirty="0" smtClean="0"/>
              <a:t>term: </a:t>
            </a:r>
            <a:r>
              <a:rPr lang="en-US" sz="2400" dirty="0"/>
              <a:t>continue my effort to mend the relationship between the administration and the </a:t>
            </a:r>
            <a:r>
              <a:rPr lang="en-US" sz="2400" dirty="0" smtClean="0"/>
              <a:t>faculty</a:t>
            </a:r>
            <a:endParaRPr lang="en-US" sz="1000" dirty="0" smtClean="0"/>
          </a:p>
          <a:p>
            <a:pPr lvl="1">
              <a:spcBef>
                <a:spcPts val="1000"/>
              </a:spcBef>
            </a:pPr>
            <a:r>
              <a:rPr lang="en-US" sz="2400" dirty="0" smtClean="0"/>
              <a:t>A </a:t>
            </a:r>
            <a:r>
              <a:rPr lang="en-US" sz="2400" dirty="0"/>
              <a:t>diverse </a:t>
            </a:r>
            <a:r>
              <a:rPr lang="en-US" sz="2400" dirty="0" smtClean="0"/>
              <a:t>and representative set </a:t>
            </a:r>
            <a:r>
              <a:rPr lang="en-US" sz="2400" dirty="0"/>
              <a:t>of individuals </a:t>
            </a:r>
            <a:r>
              <a:rPr lang="en-US" sz="2400" dirty="0" smtClean="0"/>
              <a:t>create a new strategic plan</a:t>
            </a:r>
            <a:endParaRPr lang="en-US" sz="1000" dirty="0" smtClean="0"/>
          </a:p>
          <a:p>
            <a:pPr lvl="1">
              <a:spcBef>
                <a:spcPts val="1000"/>
              </a:spcBef>
            </a:pPr>
            <a:r>
              <a:rPr lang="en-US" sz="2400" dirty="0" smtClean="0"/>
              <a:t>Develop new processes that are transparent and aligned to the strategic plan </a:t>
            </a:r>
            <a:endParaRPr lang="en-US" sz="1000" dirty="0" smtClean="0"/>
          </a:p>
          <a:p>
            <a:pPr lvl="1">
              <a:spcBef>
                <a:spcPts val="1000"/>
              </a:spcBef>
            </a:pPr>
            <a:r>
              <a:rPr lang="en-US" sz="2400" dirty="0" smtClean="0"/>
              <a:t>Include faculty in key planning process like student recruiting and retention and assessment 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/>
              <a:t>Transition </a:t>
            </a:r>
            <a:r>
              <a:rPr lang="en-US" sz="2400" dirty="0"/>
              <a:t>all planning functions to become student </a:t>
            </a:r>
            <a:r>
              <a:rPr lang="en-US" sz="2400" dirty="0" smtClean="0"/>
              <a:t>centric</a:t>
            </a:r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729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Commitments as </a:t>
            </a:r>
            <a:r>
              <a:rPr lang="en-US" dirty="0" smtClean="0"/>
              <a:t>EVP/Provost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417638"/>
            <a:ext cx="7916092" cy="43446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sz="2800" dirty="0" smtClean="0">
                <a:cs typeface="Arial" panose="020B0604020202020204" pitchFamily="34" charset="0"/>
              </a:rPr>
              <a:t>Implement new transparent </a:t>
            </a:r>
            <a:r>
              <a:rPr lang="en-US" sz="2800" dirty="0">
                <a:cs typeface="Arial" panose="020B0604020202020204" pitchFamily="34" charset="0"/>
              </a:rPr>
              <a:t>budget model process to address budget issues</a:t>
            </a:r>
          </a:p>
          <a:p>
            <a:pPr>
              <a:spcBef>
                <a:spcPts val="1000"/>
              </a:spcBef>
              <a:defRPr/>
            </a:pPr>
            <a:r>
              <a:rPr lang="en-US" sz="2800" dirty="0" smtClean="0">
                <a:cs typeface="Arial" panose="020B0604020202020204" pitchFamily="34" charset="0"/>
              </a:rPr>
              <a:t>Utilize faculty expertise to solve campus problems, e.g. faculty teams to address </a:t>
            </a:r>
            <a:r>
              <a:rPr lang="en-US" sz="2800" dirty="0">
                <a:cs typeface="Arial" panose="020B0604020202020204" pitchFamily="34" charset="0"/>
              </a:rPr>
              <a:t>recruitment and </a:t>
            </a:r>
            <a:r>
              <a:rPr lang="en-US" sz="2800" dirty="0" smtClean="0">
                <a:cs typeface="Arial" panose="020B0604020202020204" pitchFamily="34" charset="0"/>
              </a:rPr>
              <a:t>retention, assessment, etc.</a:t>
            </a:r>
            <a:endParaRPr lang="en-US" sz="500" dirty="0">
              <a:cs typeface="Arial" pitchFamily="34" charset="0"/>
            </a:endParaRPr>
          </a:p>
          <a:p>
            <a:pPr>
              <a:spcBef>
                <a:spcPts val="1000"/>
              </a:spcBef>
              <a:defRPr/>
            </a:pPr>
            <a:r>
              <a:rPr lang="en-US" sz="2800" dirty="0" smtClean="0">
                <a:cs typeface="Arial" panose="020B0604020202020204" pitchFamily="34" charset="0"/>
              </a:rPr>
              <a:t>Encourage and support the Faculty Senate’s role in enhancing faculty governance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92" y="1417638"/>
            <a:ext cx="3187337" cy="3984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9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FC38-3547-4C1E-BEA1-8AE67571379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4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71024" y="822960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Executive VP /Provost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176" y="5684824"/>
            <a:ext cx="1641554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AVP, Undergraduate Affairs (Temp)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8018" y="4343187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AVP, Enrollment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3752" y="4355592"/>
            <a:ext cx="1959864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Vice Provost Academic Strategy &amp; Institutional Effectiveness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87015" y="5671951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Deans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6825" y="128036"/>
            <a:ext cx="683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EVP/P Reporting </a:t>
            </a:r>
            <a:r>
              <a:rPr lang="en-US" sz="2800" b="1" dirty="0" smtClean="0"/>
              <a:t>Lines- Things Have Changed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656552" y="2968752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VP, Finance and Administration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(CFO (I))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6896" y="2983992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VP, Student Affairs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7240" y="2983992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VP, Research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27584" y="2962656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VP, Health Sciences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0526" y="5675543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utreach Centers for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6172" y="4329935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AVP for Academic Affairs (with temp TSO duties)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5468" y="1669542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Management Assistants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(duel reporting to Vice Provost)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5640" y="2834396"/>
            <a:ext cx="8051292" cy="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93684" y="4175760"/>
            <a:ext cx="5946428" cy="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2"/>
          </p:cNvCxnSpPr>
          <p:nvPr/>
        </p:nvCxnSpPr>
        <p:spPr>
          <a:xfrm>
            <a:off x="6557992" y="1847088"/>
            <a:ext cx="15421" cy="2334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4" idx="3"/>
          </p:cNvCxnSpPr>
          <p:nvPr/>
        </p:nvCxnSpPr>
        <p:spPr>
          <a:xfrm flipH="1">
            <a:off x="5419404" y="2180844"/>
            <a:ext cx="1131650" cy="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8" idx="0"/>
          </p:cNvCxnSpPr>
          <p:nvPr/>
        </p:nvCxnSpPr>
        <p:spPr>
          <a:xfrm flipH="1">
            <a:off x="3543520" y="2834396"/>
            <a:ext cx="4953" cy="134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" idx="0"/>
          </p:cNvCxnSpPr>
          <p:nvPr/>
        </p:nvCxnSpPr>
        <p:spPr>
          <a:xfrm>
            <a:off x="4093684" y="4191000"/>
            <a:ext cx="0" cy="16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01494" y="1249582"/>
            <a:ext cx="9555" cy="170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0"/>
          </p:cNvCxnSpPr>
          <p:nvPr/>
        </p:nvCxnSpPr>
        <p:spPr>
          <a:xfrm>
            <a:off x="8123140" y="4191000"/>
            <a:ext cx="0" cy="138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0"/>
          </p:cNvCxnSpPr>
          <p:nvPr/>
        </p:nvCxnSpPr>
        <p:spPr>
          <a:xfrm flipV="1">
            <a:off x="5533864" y="2848356"/>
            <a:ext cx="0" cy="135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0"/>
          </p:cNvCxnSpPr>
          <p:nvPr/>
        </p:nvCxnSpPr>
        <p:spPr>
          <a:xfrm flipV="1">
            <a:off x="7524208" y="2834640"/>
            <a:ext cx="0" cy="149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0"/>
          </p:cNvCxnSpPr>
          <p:nvPr/>
        </p:nvCxnSpPr>
        <p:spPr>
          <a:xfrm flipV="1">
            <a:off x="9514552" y="2834640"/>
            <a:ext cx="0" cy="128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06643" y="4343187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AVP Facilities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075640" y="4314414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CIO, IT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236386" y="5494400"/>
            <a:ext cx="8713394" cy="7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21930" y="5511088"/>
            <a:ext cx="0" cy="173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61297" y="5505998"/>
            <a:ext cx="1625" cy="178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36386" y="5506516"/>
            <a:ext cx="0" cy="175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949780" y="5505998"/>
            <a:ext cx="4774" cy="180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47380" y="5379720"/>
            <a:ext cx="0" cy="126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86960" y="2962656"/>
            <a:ext cx="1773936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Director, HR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5640" y="2834396"/>
            <a:ext cx="0" cy="125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8163128" y="780826"/>
          <a:ext cx="268456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4560">
                  <a:extLst>
                    <a:ext uri="{9D8B030D-6E8A-4147-A177-3AD203B41FA5}">
                      <a16:colId xmlns:a16="http://schemas.microsoft.com/office/drawing/2014/main" val="2757625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r>
                        <a:rPr lang="en-US" baseline="0" dirty="0" smtClean="0"/>
                        <a:t> Affairs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6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8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Fellow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70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r>
                        <a:rPr lang="en-US" baseline="0" dirty="0" smtClean="0"/>
                        <a:t> Affairs Coordinator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2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r>
                        <a:rPr lang="en-US" baseline="0" dirty="0" smtClean="0"/>
                        <a:t> Senate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090317"/>
                  </a:ext>
                </a:extLst>
              </a:tr>
            </a:tbl>
          </a:graphicData>
        </a:graphic>
      </p:graphicFrame>
      <p:cxnSp>
        <p:nvCxnSpPr>
          <p:cNvPr id="37" name="Straight Connector 36"/>
          <p:cNvCxnSpPr/>
          <p:nvPr/>
        </p:nvCxnSpPr>
        <p:spPr>
          <a:xfrm flipH="1">
            <a:off x="7444960" y="1273526"/>
            <a:ext cx="719692" cy="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973286" y="5675162"/>
            <a:ext cx="1641554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Manager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0049476" y="4181856"/>
            <a:ext cx="0" cy="138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08996" y="4197096"/>
            <a:ext cx="0" cy="138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0864472" y="1335024"/>
            <a:ext cx="510232" cy="4855464"/>
          </a:xfrm>
          <a:custGeom>
            <a:avLst/>
            <a:gdLst>
              <a:gd name="connsiteX0" fmla="*/ 3118104 w 3648456"/>
              <a:gd name="connsiteY0" fmla="*/ 0 h 4855464"/>
              <a:gd name="connsiteX1" fmla="*/ 3648456 w 3648456"/>
              <a:gd name="connsiteY1" fmla="*/ 9144 h 4855464"/>
              <a:gd name="connsiteX2" fmla="*/ 3639312 w 3648456"/>
              <a:gd name="connsiteY2" fmla="*/ 4800600 h 4855464"/>
              <a:gd name="connsiteX3" fmla="*/ 9144 w 3648456"/>
              <a:gd name="connsiteY3" fmla="*/ 4837176 h 4855464"/>
              <a:gd name="connsiteX4" fmla="*/ 0 w 3648456"/>
              <a:gd name="connsiteY4" fmla="*/ 4855464 h 4855464"/>
              <a:gd name="connsiteX0" fmla="*/ 3329229 w 3859581"/>
              <a:gd name="connsiteY0" fmla="*/ 0 h 4837176"/>
              <a:gd name="connsiteX1" fmla="*/ 3859581 w 3859581"/>
              <a:gd name="connsiteY1" fmla="*/ 9144 h 4837176"/>
              <a:gd name="connsiteX2" fmla="*/ 3850437 w 3859581"/>
              <a:gd name="connsiteY2" fmla="*/ 4800600 h 4837176"/>
              <a:gd name="connsiteX3" fmla="*/ 220269 w 3859581"/>
              <a:gd name="connsiteY3" fmla="*/ 4837176 h 4837176"/>
              <a:gd name="connsiteX4" fmla="*/ 0 w 3859581"/>
              <a:gd name="connsiteY4" fmla="*/ 4783398 h 4837176"/>
              <a:gd name="connsiteX0" fmla="*/ 3329229 w 3859581"/>
              <a:gd name="connsiteY0" fmla="*/ 0 h 4837176"/>
              <a:gd name="connsiteX1" fmla="*/ 3859581 w 3859581"/>
              <a:gd name="connsiteY1" fmla="*/ 9144 h 4837176"/>
              <a:gd name="connsiteX2" fmla="*/ 3850437 w 3859581"/>
              <a:gd name="connsiteY2" fmla="*/ 4800600 h 4837176"/>
              <a:gd name="connsiteX3" fmla="*/ 220269 w 3859581"/>
              <a:gd name="connsiteY3" fmla="*/ 4837176 h 4837176"/>
              <a:gd name="connsiteX4" fmla="*/ 0 w 3859581"/>
              <a:gd name="connsiteY4" fmla="*/ 4783398 h 4837176"/>
              <a:gd name="connsiteX0" fmla="*/ 3108961 w 3639313"/>
              <a:gd name="connsiteY0" fmla="*/ 0 h 4837176"/>
              <a:gd name="connsiteX1" fmla="*/ 3639313 w 3639313"/>
              <a:gd name="connsiteY1" fmla="*/ 9144 h 4837176"/>
              <a:gd name="connsiteX2" fmla="*/ 3630169 w 3639313"/>
              <a:gd name="connsiteY2" fmla="*/ 4800600 h 4837176"/>
              <a:gd name="connsiteX3" fmla="*/ 1 w 3639313"/>
              <a:gd name="connsiteY3" fmla="*/ 4837176 h 4837176"/>
              <a:gd name="connsiteX0" fmla="*/ 3531211 w 4061563"/>
              <a:gd name="connsiteY0" fmla="*/ 0 h 4819159"/>
              <a:gd name="connsiteX1" fmla="*/ 4061563 w 4061563"/>
              <a:gd name="connsiteY1" fmla="*/ 9144 h 4819159"/>
              <a:gd name="connsiteX2" fmla="*/ 4052419 w 4061563"/>
              <a:gd name="connsiteY2" fmla="*/ 4800600 h 4819159"/>
              <a:gd name="connsiteX3" fmla="*/ 0 w 4061563"/>
              <a:gd name="connsiteY3" fmla="*/ 4819159 h 4819159"/>
              <a:gd name="connsiteX0" fmla="*/ 0 w 5102625"/>
              <a:gd name="connsiteY0" fmla="*/ 0 h 4810100"/>
              <a:gd name="connsiteX1" fmla="*/ 5102625 w 5102625"/>
              <a:gd name="connsiteY1" fmla="*/ 85 h 4810100"/>
              <a:gd name="connsiteX2" fmla="*/ 5093481 w 5102625"/>
              <a:gd name="connsiteY2" fmla="*/ 4791541 h 4810100"/>
              <a:gd name="connsiteX3" fmla="*/ 1041062 w 5102625"/>
              <a:gd name="connsiteY3" fmla="*/ 4810100 h 48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2625" h="4810100">
                <a:moveTo>
                  <a:pt x="0" y="0"/>
                </a:moveTo>
                <a:lnTo>
                  <a:pt x="5102625" y="85"/>
                </a:lnTo>
                <a:lnTo>
                  <a:pt x="5093481" y="4791541"/>
                </a:lnTo>
                <a:lnTo>
                  <a:pt x="1041062" y="481010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573413" y="2693670"/>
            <a:ext cx="480934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703694" y="5671951"/>
            <a:ext cx="1641554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Director, Institutional Research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532185" y="5512094"/>
            <a:ext cx="1625" cy="178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438006" y="5668903"/>
            <a:ext cx="1641554" cy="1024128"/>
          </a:xfrm>
          <a:prstGeom prst="rect">
            <a:avLst/>
          </a:prstGeom>
          <a:solidFill>
            <a:srgbClr val="F57F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AA Financial Analyst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8266497" y="5509046"/>
            <a:ext cx="1625" cy="178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5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I’d like for us to accomplish today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39496" y="1536772"/>
            <a:ext cx="11155680" cy="43782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000"/>
              </a:spcBef>
              <a:defRPr/>
            </a:pPr>
            <a:r>
              <a:rPr lang="en-US" dirty="0" smtClean="0">
                <a:cs typeface="Arial" panose="020B0604020202020204" pitchFamily="34" charset="0"/>
              </a:rPr>
              <a:t>Provide </a:t>
            </a:r>
            <a:r>
              <a:rPr lang="en-US" dirty="0" smtClean="0">
                <a:cs typeface="Arial" panose="020B0604020202020204" pitchFamily="34" charset="0"/>
              </a:rPr>
              <a:t>updates </a:t>
            </a:r>
            <a:r>
              <a:rPr lang="en-US" dirty="0" smtClean="0">
                <a:cs typeface="Arial" panose="020B0604020202020204" pitchFamily="34" charset="0"/>
              </a:rPr>
              <a:t>related to accreditation, strategic planning, and the renewed priority of the academic mission at ISU</a:t>
            </a:r>
          </a:p>
          <a:p>
            <a:pPr>
              <a:spcBef>
                <a:spcPts val="1000"/>
              </a:spcBef>
              <a:defRPr/>
            </a:pPr>
            <a:r>
              <a:rPr lang="en-US" dirty="0" smtClean="0">
                <a:cs typeface="Arial" panose="020B0604020202020204" pitchFamily="34" charset="0"/>
              </a:rPr>
              <a:t>Share with you the hope I have that together we can rebuild mutual trust and </a:t>
            </a:r>
            <a:r>
              <a:rPr lang="en-US" dirty="0" smtClean="0">
                <a:cs typeface="Arial" panose="020B0604020202020204" pitchFamily="34" charset="0"/>
              </a:rPr>
              <a:t>cooperation</a:t>
            </a:r>
          </a:p>
          <a:p>
            <a:pPr>
              <a:spcBef>
                <a:spcPts val="1000"/>
              </a:spcBef>
              <a:defRPr/>
            </a:pPr>
            <a:r>
              <a:rPr lang="en-US" dirty="0" smtClean="0">
                <a:cs typeface="Arial" panose="020B0604020202020204" pitchFamily="34" charset="0"/>
              </a:rPr>
              <a:t>Reinforce my commitment to the Faculty’s </a:t>
            </a:r>
            <a:r>
              <a:rPr lang="en-US" dirty="0">
                <a:cs typeface="Arial" panose="020B0604020202020204" pitchFamily="34" charset="0"/>
              </a:rPr>
              <a:t>role </a:t>
            </a:r>
            <a:r>
              <a:rPr lang="en-US" dirty="0" smtClean="0">
                <a:cs typeface="Arial" panose="020B0604020202020204" pitchFamily="34" charset="0"/>
              </a:rPr>
              <a:t>in </a:t>
            </a:r>
            <a:r>
              <a:rPr lang="en-US" dirty="0">
                <a:cs typeface="Arial" panose="020B0604020202020204" pitchFamily="34" charset="0"/>
              </a:rPr>
              <a:t>academic </a:t>
            </a:r>
            <a:r>
              <a:rPr lang="en-US" dirty="0" smtClean="0">
                <a:cs typeface="Arial" panose="020B0604020202020204" pitchFamily="34" charset="0"/>
              </a:rPr>
              <a:t>policies and other administrative planning processes</a:t>
            </a:r>
          </a:p>
          <a:p>
            <a:pPr>
              <a:spcBef>
                <a:spcPts val="1000"/>
              </a:spcBef>
              <a:defRPr/>
            </a:pPr>
            <a:r>
              <a:rPr lang="en-US" dirty="0" smtClean="0">
                <a:cs typeface="Arial" panose="020B0604020202020204" pitchFamily="34" charset="0"/>
              </a:rPr>
              <a:t>Two new initiatives </a:t>
            </a:r>
            <a:endParaRPr lang="en-US" dirty="0" smtClean="0"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dirty="0" smtClean="0">
                <a:cs typeface="Arial" panose="020B0604020202020204" pitchFamily="34" charset="0"/>
              </a:rPr>
              <a:t>Transparent </a:t>
            </a:r>
            <a:r>
              <a:rPr lang="en-US" dirty="0" smtClean="0">
                <a:cs typeface="Arial" panose="020B0604020202020204" pitchFamily="34" charset="0"/>
              </a:rPr>
              <a:t>budget model process to address budget issues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 smtClean="0">
                <a:cs typeface="Arial" panose="020B0604020202020204" pitchFamily="34" charset="0"/>
              </a:rPr>
              <a:t>Faculty team to creatively address recruitment and retention</a:t>
            </a:r>
            <a:endParaRPr lang="en-US" sz="600" dirty="0" smtClean="0"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defRPr/>
            </a:pPr>
            <a:r>
              <a:rPr lang="en-US" dirty="0" smtClean="0">
                <a:cs typeface="Arial" panose="020B0604020202020204" pitchFamily="34" charset="0"/>
              </a:rPr>
              <a:t>Questions and answers</a:t>
            </a:r>
            <a:endParaRPr lang="en-US" dirty="0">
              <a:cs typeface="Arial" panose="020B0604020202020204" pitchFamily="34" charset="0"/>
            </a:endParaRPr>
          </a:p>
          <a:p>
            <a:pPr marL="512750" indent="-512750">
              <a:buFont typeface="Arial" charset="0"/>
              <a:buAutoNum type="arabicPeriod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2750" indent="-512750">
              <a:buFont typeface="Arial" charset="0"/>
              <a:buAutoNum type="arabicPeriod"/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12750" indent="-512750">
              <a:buFont typeface="Arial" charset="0"/>
              <a:buAutoNum type="arabicPeriod"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969939" lvl="1" indent="-512750">
              <a:buFont typeface="Arial" charset="0"/>
              <a:buAutoNum type="arabicPeriod"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Accreditation: Mission and Core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0221"/>
            <a:ext cx="8217160" cy="4595944"/>
          </a:xfrm>
        </p:spPr>
        <p:txBody>
          <a:bodyPr/>
          <a:lstStyle/>
          <a:p>
            <a:r>
              <a:rPr lang="en-US" sz="2800" dirty="0" smtClean="0"/>
              <a:t>Year-One Self-Evaluation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eview and rewrite mission and core themes took place last fall 2015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pproved by the State Board of Education in March 2016</a:t>
            </a:r>
          </a:p>
          <a:p>
            <a:pPr lvl="1"/>
            <a:r>
              <a:rPr lang="en-US" sz="2400" dirty="0" smtClean="0"/>
              <a:t>Accepted by the NWCCU in July 2016</a:t>
            </a:r>
            <a:endParaRPr lang="en-US" sz="2400" dirty="0"/>
          </a:p>
          <a:p>
            <a:r>
              <a:rPr lang="en-US" sz="2800" dirty="0"/>
              <a:t>M</a:t>
            </a:r>
            <a:r>
              <a:rPr lang="en-US" sz="2800" dirty="0" smtClean="0"/>
              <a:t>et the NWCCU’s expectations of Recommendation #1-</a:t>
            </a:r>
          </a:p>
          <a:p>
            <a:pPr lvl="1"/>
            <a:r>
              <a:rPr lang="en-US" sz="2400" dirty="0" smtClean="0"/>
              <a:t>Revise mission statement or review and revise its core themes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FC38-3547-4C1E-BEA1-8AE67571379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14" y="1417638"/>
            <a:ext cx="2569341" cy="3972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4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Accreditation: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417639"/>
            <a:ext cx="11344656" cy="470852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ISU satisfied the NWCCU expectations </a:t>
            </a:r>
            <a:r>
              <a:rPr lang="en-US" sz="2800" dirty="0">
                <a:cs typeface="Arial" panose="020B0604020202020204" pitchFamily="34" charset="0"/>
              </a:rPr>
              <a:t>for Recommendations #2 &amp; #</a:t>
            </a:r>
            <a:r>
              <a:rPr lang="en-US" sz="2800" dirty="0" smtClean="0">
                <a:cs typeface="Arial" panose="020B0604020202020204" pitchFamily="34" charset="0"/>
              </a:rPr>
              <a:t>5 in July 2016 </a:t>
            </a:r>
            <a:endParaRPr lang="en-US" sz="2800" dirty="0"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cs typeface="Arial" panose="020B0604020202020204" pitchFamily="34" charset="0"/>
              </a:rPr>
              <a:t>Recommendation #2- </a:t>
            </a:r>
          </a:p>
          <a:p>
            <a:pPr lvl="2">
              <a:spcBef>
                <a:spcPts val="1000"/>
              </a:spcBef>
            </a:pPr>
            <a:r>
              <a:rPr lang="en-US" dirty="0" smtClean="0">
                <a:cs typeface="Arial" panose="020B0604020202020204" pitchFamily="34" charset="0"/>
              </a:rPr>
              <a:t>Build on governing framework by promoting an environment of transparency and collegiality resulting in trust</a:t>
            </a:r>
          </a:p>
          <a:p>
            <a:pPr lvl="2">
              <a:spcBef>
                <a:spcPts val="1000"/>
              </a:spcBef>
            </a:pPr>
            <a:r>
              <a:rPr lang="en-US" dirty="0" smtClean="0">
                <a:cs typeface="Arial" panose="020B0604020202020204" pitchFamily="34" charset="0"/>
              </a:rPr>
              <a:t>This satisfies NWCCU for accreditation purposes</a:t>
            </a:r>
          </a:p>
          <a:p>
            <a:pPr lvl="2">
              <a:spcBef>
                <a:spcPts val="1000"/>
              </a:spcBef>
            </a:pPr>
            <a:r>
              <a:rPr lang="en-US" dirty="0">
                <a:cs typeface="Arial" panose="020B0604020202020204" pitchFamily="34" charset="0"/>
              </a:rPr>
              <a:t>Examples:  IEAC and new strategic planning process</a:t>
            </a:r>
          </a:p>
          <a:p>
            <a:pPr>
              <a:spcBef>
                <a:spcPts val="100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This </a:t>
            </a:r>
            <a:r>
              <a:rPr lang="en-US" sz="2800" dirty="0" smtClean="0">
                <a:cs typeface="Arial" panose="020B0604020202020204" pitchFamily="34" charset="0"/>
              </a:rPr>
              <a:t>does not satisfy me. </a:t>
            </a:r>
            <a:r>
              <a:rPr lang="en-US" sz="2800" dirty="0" smtClean="0">
                <a:cs typeface="Arial" panose="020B0604020202020204" pitchFamily="34" charset="0"/>
              </a:rPr>
              <a:t>It is my goal to continue working toward increased transparency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FC38-3547-4C1E-BEA1-8AE6757137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Accreditation: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417639"/>
            <a:ext cx="10651080" cy="470852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dirty="0" smtClean="0">
                <a:cs typeface="Arial" panose="020B0604020202020204" pitchFamily="34" charset="0"/>
              </a:rPr>
              <a:t>ISU satisfied the NWCCU expectations </a:t>
            </a:r>
            <a:r>
              <a:rPr lang="en-US" sz="2800" dirty="0">
                <a:cs typeface="Arial" panose="020B0604020202020204" pitchFamily="34" charset="0"/>
              </a:rPr>
              <a:t>for Recommendations #2 &amp; #</a:t>
            </a:r>
            <a:r>
              <a:rPr lang="en-US" sz="2800" dirty="0" smtClean="0">
                <a:cs typeface="Arial" panose="020B0604020202020204" pitchFamily="34" charset="0"/>
              </a:rPr>
              <a:t>5 in July 2016 </a:t>
            </a:r>
            <a:endParaRPr lang="en-US" sz="2800" dirty="0"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cs typeface="Arial" panose="020B0604020202020204" pitchFamily="34" charset="0"/>
              </a:rPr>
              <a:t>Recommendation #5-</a:t>
            </a:r>
          </a:p>
          <a:p>
            <a:pPr lvl="2">
              <a:spcBef>
                <a:spcPts val="1000"/>
              </a:spcBef>
            </a:pPr>
            <a:r>
              <a:rPr lang="en-US" dirty="0" smtClean="0">
                <a:cs typeface="Arial" panose="020B0604020202020204" pitchFamily="34" charset="0"/>
              </a:rPr>
              <a:t>Develop and implement a process of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dirty="0" smtClean="0">
                <a:cs typeface="Arial" panose="020B0604020202020204" pitchFamily="34" charset="0"/>
              </a:rPr>
              <a:t>ongoing assessment of student learning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dirty="0" smtClean="0">
                <a:cs typeface="Arial" panose="020B0604020202020204" pitchFamily="34" charset="0"/>
              </a:rPr>
              <a:t>outcomes for its General Education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dirty="0" smtClean="0"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FC38-3547-4C1E-BEA1-8AE67571379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http://www2.isu.edu/history/images/img03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6888" r="9333" b="23999"/>
          <a:stretch/>
        </p:blipFill>
        <p:spPr bwMode="auto">
          <a:xfrm>
            <a:off x="7176029" y="2370462"/>
            <a:ext cx="4768898" cy="3033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913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Institutional Effectiveness </a:t>
            </a:r>
            <a:br>
              <a:rPr lang="en-US" dirty="0" smtClean="0"/>
            </a:br>
            <a:r>
              <a:rPr lang="en-US" dirty="0" smtClean="0"/>
              <a:t>and Assessment Council (IEAC)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4154"/>
            <a:ext cx="5641910" cy="3171807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IEAC </a:t>
            </a:r>
            <a:r>
              <a:rPr lang="en-US" sz="2800" dirty="0" smtClean="0">
                <a:cs typeface="Arial" panose="020B0604020202020204" pitchFamily="34" charset="0"/>
              </a:rPr>
              <a:t>promotes </a:t>
            </a:r>
            <a:r>
              <a:rPr lang="en-US" sz="2800" dirty="0">
                <a:cs typeface="Arial" panose="020B0604020202020204" pitchFamily="34" charset="0"/>
              </a:rPr>
              <a:t>the alignment of plans and proper resource </a:t>
            </a:r>
            <a:r>
              <a:rPr lang="en-US" sz="2800" dirty="0" smtClean="0">
                <a:cs typeface="Arial" panose="020B0604020202020204" pitchFamily="34" charset="0"/>
              </a:rPr>
              <a:t>allocation to appropriately advise upper administration</a:t>
            </a:r>
          </a:p>
          <a:p>
            <a:endParaRPr lang="en-US" sz="1200" dirty="0" smtClean="0">
              <a:cs typeface="Arial" panose="020B0604020202020204" pitchFamily="34" charset="0"/>
            </a:endParaRPr>
          </a:p>
          <a:p>
            <a:r>
              <a:rPr lang="en-US" sz="2800" dirty="0" smtClean="0">
                <a:cs typeface="Arial" panose="020B0604020202020204" pitchFamily="34" charset="0"/>
              </a:rPr>
              <a:t>IEAC representation includes </a:t>
            </a:r>
            <a:r>
              <a:rPr lang="en-US" sz="2800" dirty="0">
                <a:cs typeface="Arial" panose="020B0604020202020204" pitchFamily="34" charset="0"/>
              </a:rPr>
              <a:t>f</a:t>
            </a:r>
            <a:r>
              <a:rPr lang="en-US" sz="2800" dirty="0" smtClean="0">
                <a:cs typeface="Arial" panose="020B0604020202020204" pitchFamily="34" charset="0"/>
              </a:rPr>
              <a:t>aculty, staff, and students to strive for greater transparency and inclusion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FC38-3547-4C1E-BEA1-8AE67571379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8628" y="1959428"/>
            <a:ext cx="4995705" cy="3332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7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IEAC</a:t>
            </a:r>
            <a:r>
              <a:rPr lang="en-US" dirty="0"/>
              <a:t> </a:t>
            </a:r>
            <a:r>
              <a:rPr lang="en-US" dirty="0" smtClean="0"/>
              <a:t>Steering Committee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6" y="1385588"/>
            <a:ext cx="5910424" cy="4525963"/>
          </a:xfrm>
        </p:spPr>
        <p:txBody>
          <a:bodyPr/>
          <a:lstStyle/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Laura Woodworth-Ney </a:t>
            </a:r>
            <a:r>
              <a:rPr lang="en-US" sz="2000" dirty="0"/>
              <a:t>– Chair</a:t>
            </a:r>
          </a:p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Brian Hickenlooper –Finance Subcommittee Chair </a:t>
            </a:r>
            <a:endParaRPr lang="en-US" sz="2000" dirty="0"/>
          </a:p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Dr. Neels </a:t>
            </a:r>
            <a:r>
              <a:rPr lang="en-US" sz="2000" dirty="0"/>
              <a:t>Van der </a:t>
            </a:r>
            <a:r>
              <a:rPr lang="en-US" sz="2000" dirty="0" smtClean="0"/>
              <a:t>Schyf </a:t>
            </a:r>
            <a:r>
              <a:rPr lang="en-US" sz="2000" dirty="0"/>
              <a:t>– Core Theme 1 </a:t>
            </a:r>
            <a:r>
              <a:rPr lang="en-US" sz="2000" dirty="0" smtClean="0"/>
              <a:t>Subcommittee </a:t>
            </a:r>
            <a:r>
              <a:rPr lang="en-US" sz="2000" dirty="0"/>
              <a:t>Chair</a:t>
            </a:r>
          </a:p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Dr. Pat Terrell </a:t>
            </a:r>
            <a:r>
              <a:rPr lang="en-US" sz="2000" dirty="0"/>
              <a:t>– Core Theme 2 Subcommittee Chair</a:t>
            </a:r>
          </a:p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Dr. Rex Force </a:t>
            </a:r>
            <a:r>
              <a:rPr lang="en-US" sz="2000" dirty="0"/>
              <a:t>– Core Theme 3 Subcommittee Chair</a:t>
            </a:r>
          </a:p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Dr. Kent Tingey </a:t>
            </a:r>
            <a:r>
              <a:rPr lang="en-US" sz="2000" dirty="0"/>
              <a:t>– Core Theme 4 Subcommittee Chair</a:t>
            </a:r>
          </a:p>
          <a:p>
            <a:pPr lvl="0" indent="-174625">
              <a:spcBef>
                <a:spcPts val="1000"/>
              </a:spcBef>
            </a:pPr>
            <a:r>
              <a:rPr lang="en-US" sz="2000" dirty="0"/>
              <a:t>Randy </a:t>
            </a:r>
            <a:r>
              <a:rPr lang="en-US" sz="2000" dirty="0" smtClean="0"/>
              <a:t>Gaines </a:t>
            </a:r>
            <a:r>
              <a:rPr lang="en-US" sz="2000" dirty="0"/>
              <a:t>– Technology Subcommittee Chair</a:t>
            </a:r>
          </a:p>
          <a:p>
            <a:pPr lvl="0" indent="-174625">
              <a:spcBef>
                <a:spcPts val="1000"/>
              </a:spcBef>
            </a:pPr>
            <a:r>
              <a:rPr lang="en-US" sz="2000" dirty="0"/>
              <a:t>Cheryl Hansen – Facilities Subcommittee </a:t>
            </a:r>
            <a:r>
              <a:rPr lang="en-US" sz="2000" dirty="0" smtClean="0"/>
              <a:t>Chair</a:t>
            </a:r>
          </a:p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Selena </a:t>
            </a:r>
            <a:r>
              <a:rPr lang="en-US" sz="2000" dirty="0"/>
              <a:t>Grace</a:t>
            </a:r>
          </a:p>
          <a:p>
            <a:pPr indent="-174625"/>
            <a:r>
              <a:rPr lang="en-US" sz="2000" dirty="0" smtClean="0"/>
              <a:t>Dean Representative- </a:t>
            </a:r>
            <a:r>
              <a:rPr lang="en-US" sz="2000" dirty="0"/>
              <a:t>TBD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385588"/>
            <a:ext cx="5848220" cy="4525963"/>
          </a:xfrm>
        </p:spPr>
        <p:txBody>
          <a:bodyPr/>
          <a:lstStyle/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Vince Miller </a:t>
            </a:r>
            <a:r>
              <a:rPr lang="en-US" sz="2000" dirty="0"/>
              <a:t>– Supervisor of Institution-Level Metrics Collection</a:t>
            </a:r>
          </a:p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Jeff Tingey</a:t>
            </a:r>
            <a:endParaRPr lang="en-US" sz="2000" dirty="0"/>
          </a:p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Makayla Muir- ASISU</a:t>
            </a:r>
            <a:endParaRPr lang="en-US" sz="2000" dirty="0"/>
          </a:p>
          <a:p>
            <a:pPr indent="-174625">
              <a:spcBef>
                <a:spcPts val="1000"/>
              </a:spcBef>
            </a:pPr>
            <a:r>
              <a:rPr lang="en-US" sz="2000" dirty="0"/>
              <a:t>Paul </a:t>
            </a:r>
            <a:r>
              <a:rPr lang="en-US" sz="2000" dirty="0" smtClean="0"/>
              <a:t>Watkins- Faculty </a:t>
            </a:r>
            <a:r>
              <a:rPr lang="en-US" sz="2000" dirty="0"/>
              <a:t>Senate </a:t>
            </a:r>
            <a:r>
              <a:rPr lang="en-US" sz="2000" dirty="0" smtClean="0"/>
              <a:t>Co-chair</a:t>
            </a:r>
          </a:p>
          <a:p>
            <a:pPr indent="-174625">
              <a:spcBef>
                <a:spcPts val="1000"/>
              </a:spcBef>
            </a:pPr>
            <a:r>
              <a:rPr lang="en-US" sz="2000" dirty="0" smtClean="0"/>
              <a:t>Brian Sagendorf</a:t>
            </a:r>
            <a:endParaRPr lang="en-US" sz="2000" dirty="0"/>
          </a:p>
          <a:p>
            <a:pPr indent="-174625">
              <a:spcBef>
                <a:spcPts val="1000"/>
              </a:spcBef>
              <a:buNone/>
            </a:pPr>
            <a:r>
              <a:rPr lang="en-US" sz="2000" b="1" dirty="0"/>
              <a:t>Non-Voting Advisory Participants</a:t>
            </a:r>
            <a:endParaRPr lang="en-US" sz="2000" dirty="0"/>
          </a:p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Dr. Richard Brey</a:t>
            </a:r>
            <a:endParaRPr lang="en-US" sz="2000" dirty="0"/>
          </a:p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Lewis Eakins</a:t>
            </a:r>
            <a:endParaRPr lang="en-US" sz="2000" dirty="0"/>
          </a:p>
          <a:p>
            <a:pPr lvl="0" indent="-174625">
              <a:spcBef>
                <a:spcPts val="1000"/>
              </a:spcBef>
            </a:pPr>
            <a:r>
              <a:rPr lang="en-US" sz="2000" dirty="0" smtClean="0"/>
              <a:t>Darren Blagburn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FE3FC38-3547-4C1E-BEA1-8AE67571379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IEAC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559421" cy="45259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dirty="0" smtClean="0"/>
              <a:t>Better alignment of </a:t>
            </a:r>
            <a:r>
              <a:rPr lang="en-US" sz="2800" dirty="0"/>
              <a:t>planning processes: 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/>
              <a:t>Eliminating </a:t>
            </a:r>
            <a:r>
              <a:rPr lang="en-US" sz="2400" dirty="0"/>
              <a:t>silos</a:t>
            </a:r>
          </a:p>
          <a:p>
            <a:pPr lvl="1">
              <a:spcBef>
                <a:spcPts val="1000"/>
              </a:spcBef>
            </a:pPr>
            <a:r>
              <a:rPr lang="en-US" sz="2400" dirty="0"/>
              <a:t>Aligning resource allocation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/>
              <a:t>Establishing </a:t>
            </a:r>
            <a:r>
              <a:rPr lang="en-US" sz="2400" dirty="0"/>
              <a:t>a common </a:t>
            </a:r>
            <a:r>
              <a:rPr lang="en-US" sz="2400" dirty="0" smtClean="0"/>
              <a:t>goal</a:t>
            </a:r>
          </a:p>
          <a:p>
            <a:pPr marL="457200" lvl="1" indent="0">
              <a:spcBef>
                <a:spcPts val="1000"/>
              </a:spcBef>
              <a:buNone/>
            </a:pP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2800" dirty="0" smtClean="0"/>
              <a:t>Council </a:t>
            </a:r>
            <a:r>
              <a:rPr lang="en-US" sz="2800" dirty="0"/>
              <a:t>shifts strategic planning to a clear focus on our academic </a:t>
            </a:r>
            <a:r>
              <a:rPr lang="en-US" sz="2800" dirty="0" smtClean="0"/>
              <a:t>mission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FC38-3547-4C1E-BEA1-8AE67571379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11" y="1705915"/>
            <a:ext cx="4746764" cy="3157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31066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IS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 ISU" id="{162AE437-F6CD-4F2F-8049-5F5C3817D30E}" vid="{8FE690FE-F609-47D4-A15A-65C47CF94F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ISU</Template>
  <TotalTime>7008</TotalTime>
  <Words>655</Words>
  <Application>Microsoft Office PowerPoint</Application>
  <PresentationFormat>Widescreen</PresentationFormat>
  <Paragraphs>117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Theme ISU</vt:lpstr>
      <vt:lpstr>ISU Faculty Assembly:  An Open Exchange with the Provost  Dr. Laura Woodworth-Ney</vt:lpstr>
      <vt:lpstr>PowerPoint Presentation</vt:lpstr>
      <vt:lpstr>What I’d like for us to accomplish today</vt:lpstr>
      <vt:lpstr>Accreditation: Mission and Core Themes</vt:lpstr>
      <vt:lpstr>Accreditation: Recommendations</vt:lpstr>
      <vt:lpstr>Accreditation: Recommendations</vt:lpstr>
      <vt:lpstr>Role of the Institutional Effectiveness  and Assessment Council (IEAC)</vt:lpstr>
      <vt:lpstr>IEAC Steering Committee Membership</vt:lpstr>
      <vt:lpstr>IEAC Outcomes</vt:lpstr>
      <vt:lpstr>My Commitments as EVP/Provost</vt:lpstr>
      <vt:lpstr>My Commitments as EVP/Provost</vt:lpstr>
      <vt:lpstr>Questions?</vt:lpstr>
    </vt:vector>
  </TitlesOfParts>
  <Company>Idaho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Idaho State University’s Strategic Planning Process</dc:title>
  <dc:creator>Darren T. Blagburn</dc:creator>
  <cp:lastModifiedBy>Darren</cp:lastModifiedBy>
  <cp:revision>290</cp:revision>
  <cp:lastPrinted>2016-04-30T15:57:02Z</cp:lastPrinted>
  <dcterms:created xsi:type="dcterms:W3CDTF">2016-03-18T14:23:22Z</dcterms:created>
  <dcterms:modified xsi:type="dcterms:W3CDTF">2016-10-10T20:06:58Z</dcterms:modified>
  <cp:contentStatus/>
</cp:coreProperties>
</file>