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8" r:id="rId2"/>
    <p:sldId id="256" r:id="rId3"/>
    <p:sldId id="257"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howGuides="1">
      <p:cViewPr varScale="1">
        <p:scale>
          <a:sx n="111" d="100"/>
          <a:sy n="111" d="100"/>
        </p:scale>
        <p:origin x="456" y="10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EAE7AF2-F9B0-4A31-AD26-E4E7260602C1}" type="datetimeFigureOut">
              <a:rPr lang="en-US" smtClean="0"/>
              <a:t>11/12/2020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D43C91-265A-4787-88EE-7E9B643F9D6E}" type="slidenum">
              <a:rPr lang="en-US" smtClean="0"/>
              <a:t>‹#›</a:t>
            </a:fld>
            <a:endParaRPr lang="en-US"/>
          </a:p>
        </p:txBody>
      </p:sp>
    </p:spTree>
    <p:extLst>
      <p:ext uri="{BB962C8B-B14F-4D97-AF65-F5344CB8AC3E}">
        <p14:creationId xmlns:p14="http://schemas.microsoft.com/office/powerpoint/2010/main" val="6599002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p:cNvGrpSpPr/>
        <p:nvPr/>
      </p:nvGrpSpPr>
      <p:grpSpPr>
        <a:xfrm>
          <a:off x="0" y="0"/>
          <a:ext cx="0" cy="0"/>
          <a:chOff x="0" y="0"/>
          <a:chExt cx="0" cy="0"/>
        </a:xfrm>
      </p:grpSpPr>
      <p:sp>
        <p:nvSpPr>
          <p:cNvPr id="45" name="Google Shape;45;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6" name="Google Shape;46;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15F18-9702-42E0-9550-10A89140A0C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41D522B-602A-49C3-9396-28A9C10A0C8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CD414C5-6ED9-43A7-AB59-23637AE9FCC9}"/>
              </a:ext>
            </a:extLst>
          </p:cNvPr>
          <p:cNvSpPr>
            <a:spLocks noGrp="1"/>
          </p:cNvSpPr>
          <p:nvPr>
            <p:ph type="dt" sz="half" idx="10"/>
          </p:nvPr>
        </p:nvSpPr>
        <p:spPr/>
        <p:txBody>
          <a:bodyPr/>
          <a:lstStyle/>
          <a:p>
            <a:fld id="{A3EAC775-29A6-4FB2-BA7E-C6EA3C3CD03B}" type="datetimeFigureOut">
              <a:rPr lang="en-US" smtClean="0"/>
              <a:t>11/12/2020</a:t>
            </a:fld>
            <a:endParaRPr lang="en-US"/>
          </a:p>
        </p:txBody>
      </p:sp>
      <p:sp>
        <p:nvSpPr>
          <p:cNvPr id="5" name="Footer Placeholder 4">
            <a:extLst>
              <a:ext uri="{FF2B5EF4-FFF2-40B4-BE49-F238E27FC236}">
                <a16:creationId xmlns:a16="http://schemas.microsoft.com/office/drawing/2014/main" id="{E95D4CCC-4E7B-4E74-846A-D3AE8A9698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83D568-B3A6-478B-8BAA-4D1EBF28F503}"/>
              </a:ext>
            </a:extLst>
          </p:cNvPr>
          <p:cNvSpPr>
            <a:spLocks noGrp="1"/>
          </p:cNvSpPr>
          <p:nvPr>
            <p:ph type="sldNum" sz="quarter" idx="12"/>
          </p:nvPr>
        </p:nvSpPr>
        <p:spPr/>
        <p:txBody>
          <a:bodyPr/>
          <a:lstStyle/>
          <a:p>
            <a:fld id="{BC3DF374-60C4-4046-832A-CF33ABA79A27}" type="slidenum">
              <a:rPr lang="en-US" smtClean="0"/>
              <a:t>‹#›</a:t>
            </a:fld>
            <a:endParaRPr lang="en-US"/>
          </a:p>
        </p:txBody>
      </p:sp>
    </p:spTree>
    <p:extLst>
      <p:ext uri="{BB962C8B-B14F-4D97-AF65-F5344CB8AC3E}">
        <p14:creationId xmlns:p14="http://schemas.microsoft.com/office/powerpoint/2010/main" val="1179226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4DCCA6-E101-424C-8741-9D1BAE3FF10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D1ED98B-9BF6-4371-B3F0-7D0D6F078E6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BC1FB4-16D4-46AD-8FFE-70D36F50BFE4}"/>
              </a:ext>
            </a:extLst>
          </p:cNvPr>
          <p:cNvSpPr>
            <a:spLocks noGrp="1"/>
          </p:cNvSpPr>
          <p:nvPr>
            <p:ph type="dt" sz="half" idx="10"/>
          </p:nvPr>
        </p:nvSpPr>
        <p:spPr/>
        <p:txBody>
          <a:bodyPr/>
          <a:lstStyle/>
          <a:p>
            <a:fld id="{A3EAC775-29A6-4FB2-BA7E-C6EA3C3CD03B}" type="datetimeFigureOut">
              <a:rPr lang="en-US" smtClean="0"/>
              <a:t>11/12/2020</a:t>
            </a:fld>
            <a:endParaRPr lang="en-US"/>
          </a:p>
        </p:txBody>
      </p:sp>
      <p:sp>
        <p:nvSpPr>
          <p:cNvPr id="5" name="Footer Placeholder 4">
            <a:extLst>
              <a:ext uri="{FF2B5EF4-FFF2-40B4-BE49-F238E27FC236}">
                <a16:creationId xmlns:a16="http://schemas.microsoft.com/office/drawing/2014/main" id="{A97666D1-8E65-4909-8FFF-600EF47D98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BF0A22C-5EC0-4628-B65A-1D2192813084}"/>
              </a:ext>
            </a:extLst>
          </p:cNvPr>
          <p:cNvSpPr>
            <a:spLocks noGrp="1"/>
          </p:cNvSpPr>
          <p:nvPr>
            <p:ph type="sldNum" sz="quarter" idx="12"/>
          </p:nvPr>
        </p:nvSpPr>
        <p:spPr/>
        <p:txBody>
          <a:bodyPr/>
          <a:lstStyle/>
          <a:p>
            <a:fld id="{BC3DF374-60C4-4046-832A-CF33ABA79A27}" type="slidenum">
              <a:rPr lang="en-US" smtClean="0"/>
              <a:t>‹#›</a:t>
            </a:fld>
            <a:endParaRPr lang="en-US"/>
          </a:p>
        </p:txBody>
      </p:sp>
    </p:spTree>
    <p:extLst>
      <p:ext uri="{BB962C8B-B14F-4D97-AF65-F5344CB8AC3E}">
        <p14:creationId xmlns:p14="http://schemas.microsoft.com/office/powerpoint/2010/main" val="833282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BCB2324-C25E-49C4-9B92-D65C7823927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F9E3B71-F669-4A61-9199-BE7FB88F537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B43063-D676-4F04-B282-7457FC305E41}"/>
              </a:ext>
            </a:extLst>
          </p:cNvPr>
          <p:cNvSpPr>
            <a:spLocks noGrp="1"/>
          </p:cNvSpPr>
          <p:nvPr>
            <p:ph type="dt" sz="half" idx="10"/>
          </p:nvPr>
        </p:nvSpPr>
        <p:spPr/>
        <p:txBody>
          <a:bodyPr/>
          <a:lstStyle/>
          <a:p>
            <a:fld id="{A3EAC775-29A6-4FB2-BA7E-C6EA3C3CD03B}" type="datetimeFigureOut">
              <a:rPr lang="en-US" smtClean="0"/>
              <a:t>11/12/2020</a:t>
            </a:fld>
            <a:endParaRPr lang="en-US"/>
          </a:p>
        </p:txBody>
      </p:sp>
      <p:sp>
        <p:nvSpPr>
          <p:cNvPr id="5" name="Footer Placeholder 4">
            <a:extLst>
              <a:ext uri="{FF2B5EF4-FFF2-40B4-BE49-F238E27FC236}">
                <a16:creationId xmlns:a16="http://schemas.microsoft.com/office/drawing/2014/main" id="{2761A367-254D-4CF4-9E63-BF22AE64209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F957AB-8087-4D0B-8F56-156B6F9D3596}"/>
              </a:ext>
            </a:extLst>
          </p:cNvPr>
          <p:cNvSpPr>
            <a:spLocks noGrp="1"/>
          </p:cNvSpPr>
          <p:nvPr>
            <p:ph type="sldNum" sz="quarter" idx="12"/>
          </p:nvPr>
        </p:nvSpPr>
        <p:spPr/>
        <p:txBody>
          <a:bodyPr/>
          <a:lstStyle/>
          <a:p>
            <a:fld id="{BC3DF374-60C4-4046-832A-CF33ABA79A27}" type="slidenum">
              <a:rPr lang="en-US" smtClean="0"/>
              <a:t>‹#›</a:t>
            </a:fld>
            <a:endParaRPr lang="en-US"/>
          </a:p>
        </p:txBody>
      </p:sp>
    </p:spTree>
    <p:extLst>
      <p:ext uri="{BB962C8B-B14F-4D97-AF65-F5344CB8AC3E}">
        <p14:creationId xmlns:p14="http://schemas.microsoft.com/office/powerpoint/2010/main" val="7631468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p:cSld name="1_Title Slide">
    <p:spTree>
      <p:nvGrpSpPr>
        <p:cNvPr id="1" name="Shape 11"/>
        <p:cNvGrpSpPr/>
        <p:nvPr/>
      </p:nvGrpSpPr>
      <p:grpSpPr>
        <a:xfrm>
          <a:off x="0" y="0"/>
          <a:ext cx="0" cy="0"/>
          <a:chOff x="0" y="0"/>
          <a:chExt cx="0" cy="0"/>
        </a:xfrm>
      </p:grpSpPr>
      <p:sp>
        <p:nvSpPr>
          <p:cNvPr id="12" name="Google Shape;12;p4"/>
          <p:cNvSpPr txBox="1">
            <a:spLocks noGrp="1"/>
          </p:cNvSpPr>
          <p:nvPr>
            <p:ph type="ctrTitle"/>
          </p:nvPr>
        </p:nvSpPr>
        <p:spPr>
          <a:xfrm>
            <a:off x="1398872" y="2481371"/>
            <a:ext cx="9394400" cy="1222500"/>
          </a:xfrm>
          <a:prstGeom prst="rect">
            <a:avLst/>
          </a:prstGeom>
          <a:noFill/>
          <a:ln>
            <a:noFill/>
          </a:ln>
        </p:spPr>
        <p:txBody>
          <a:bodyPr spcFirstLastPara="1" wrap="square" lIns="91425" tIns="45700" rIns="91425" bIns="45700" anchor="b" anchorCtr="0">
            <a:noAutofit/>
          </a:bodyPr>
          <a:lstStyle>
            <a:lvl1pPr marR="0" lvl="0" algn="ctr" rtl="0">
              <a:lnSpc>
                <a:spcPct val="90000"/>
              </a:lnSpc>
              <a:spcBef>
                <a:spcPts val="0"/>
              </a:spcBef>
              <a:spcAft>
                <a:spcPts val="0"/>
              </a:spcAft>
              <a:buClr>
                <a:schemeClr val="dk1"/>
              </a:buClr>
              <a:buSzPts val="4500"/>
              <a:buFont typeface="Roboto Slab"/>
              <a:buNone/>
              <a:defRPr sz="4500" b="1" i="0" u="none" strike="noStrike" cap="none">
                <a:solidFill>
                  <a:schemeClr val="dk1"/>
                </a:solidFill>
                <a:latin typeface="Roboto Slab"/>
                <a:ea typeface="Roboto Slab"/>
                <a:cs typeface="Roboto Slab"/>
                <a:sym typeface="Roboto Slab"/>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3" name="Google Shape;13;p4"/>
          <p:cNvSpPr txBox="1">
            <a:spLocks noGrp="1"/>
          </p:cNvSpPr>
          <p:nvPr>
            <p:ph type="subTitle" idx="1"/>
          </p:nvPr>
        </p:nvSpPr>
        <p:spPr>
          <a:xfrm>
            <a:off x="1398872" y="3872045"/>
            <a:ext cx="9394400" cy="625500"/>
          </a:xfrm>
          <a:prstGeom prst="rect">
            <a:avLst/>
          </a:prstGeom>
          <a:noFill/>
          <a:ln>
            <a:noFill/>
          </a:ln>
        </p:spPr>
        <p:txBody>
          <a:bodyPr spcFirstLastPara="1" wrap="square" lIns="91425" tIns="45700" rIns="91425" bIns="45700" anchor="t" anchorCtr="0">
            <a:noAutofit/>
          </a:bodyPr>
          <a:lstStyle>
            <a:lvl1pPr marR="0" lvl="0" algn="ctr" rtl="0">
              <a:lnSpc>
                <a:spcPct val="90000"/>
              </a:lnSpc>
              <a:spcBef>
                <a:spcPts val="1000"/>
              </a:spcBef>
              <a:spcAft>
                <a:spcPts val="0"/>
              </a:spcAft>
              <a:buClr>
                <a:schemeClr val="accent1"/>
              </a:buClr>
              <a:buSzPts val="2200"/>
              <a:buFont typeface="Arial"/>
              <a:buNone/>
              <a:defRPr sz="2200" b="0" i="0" u="none" strike="noStrike" cap="none">
                <a:solidFill>
                  <a:schemeClr val="accent2"/>
                </a:solidFill>
                <a:latin typeface="Roboto"/>
                <a:ea typeface="Roboto"/>
                <a:cs typeface="Roboto"/>
                <a:sym typeface="Roboto"/>
              </a:defRPr>
            </a:lvl1pPr>
            <a:lvl2pPr marR="0" lvl="1"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2pPr>
            <a:lvl3pPr marR="0" lvl="2"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R="0" lvl="3"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4pPr>
            <a:lvl5pPr marR="0" lvl="4"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5pPr>
            <a:lvl6pPr marR="0" lvl="5"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6pPr>
            <a:lvl7pPr marR="0" lvl="6"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7pPr>
            <a:lvl8pPr marR="0" lvl="7"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8pPr>
            <a:lvl9pPr marR="0" lvl="8"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9pPr>
          </a:lstStyle>
          <a:p>
            <a:endParaRPr/>
          </a:p>
        </p:txBody>
      </p:sp>
      <p:sp>
        <p:nvSpPr>
          <p:cNvPr id="14" name="Google Shape;14;p4"/>
          <p:cNvSpPr/>
          <p:nvPr/>
        </p:nvSpPr>
        <p:spPr>
          <a:xfrm>
            <a:off x="8969829" y="6019801"/>
            <a:ext cx="3224352" cy="837405"/>
          </a:xfrm>
          <a:custGeom>
            <a:avLst/>
            <a:gdLst/>
            <a:ahLst/>
            <a:cxnLst/>
            <a:rect l="l" t="t" r="r" b="b"/>
            <a:pathLst>
              <a:path w="4910180" h="1179444" extrusionOk="0">
                <a:moveTo>
                  <a:pt x="0" y="1179444"/>
                </a:moveTo>
                <a:lnTo>
                  <a:pt x="4909932" y="0"/>
                </a:lnTo>
                <a:cubicBezTo>
                  <a:pt x="4912140" y="375478"/>
                  <a:pt x="4898845" y="795629"/>
                  <a:pt x="4901053" y="1171107"/>
                </a:cubicBezTo>
                <a:lnTo>
                  <a:pt x="0" y="1179444"/>
                </a:lnTo>
                <a:close/>
              </a:path>
            </a:pathLst>
          </a:custGeom>
          <a:solidFill>
            <a:schemeClr val="accen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15" name="Google Shape;15;p4"/>
          <p:cNvPicPr preferRelativeResize="0"/>
          <p:nvPr/>
        </p:nvPicPr>
        <p:blipFill rotWithShape="1">
          <a:blip r:embed="rId2">
            <a:alphaModFix/>
          </a:blip>
          <a:srcRect/>
          <a:stretch/>
        </p:blipFill>
        <p:spPr>
          <a:xfrm>
            <a:off x="11020803" y="6234916"/>
            <a:ext cx="951307" cy="322307"/>
          </a:xfrm>
          <a:prstGeom prst="rect">
            <a:avLst/>
          </a:prstGeom>
          <a:noFill/>
          <a:ln>
            <a:noFill/>
          </a:ln>
        </p:spPr>
      </p:pic>
      <p:pic>
        <p:nvPicPr>
          <p:cNvPr id="16" name="Google Shape;16;p4"/>
          <p:cNvPicPr preferRelativeResize="0"/>
          <p:nvPr/>
        </p:nvPicPr>
        <p:blipFill rotWithShape="1">
          <a:blip r:embed="rId3">
            <a:alphaModFix/>
          </a:blip>
          <a:srcRect/>
          <a:stretch/>
        </p:blipFill>
        <p:spPr>
          <a:xfrm>
            <a:off x="258922" y="222972"/>
            <a:ext cx="2146823" cy="544265"/>
          </a:xfrm>
          <a:prstGeom prst="rect">
            <a:avLst/>
          </a:prstGeom>
          <a:noFill/>
          <a:ln>
            <a:noFill/>
          </a:ln>
        </p:spPr>
      </p:pic>
    </p:spTree>
    <p:extLst>
      <p:ext uri="{BB962C8B-B14F-4D97-AF65-F5344CB8AC3E}">
        <p14:creationId xmlns:p14="http://schemas.microsoft.com/office/powerpoint/2010/main" val="35933842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EF7F4-8EEE-4228-B915-B8C8A9834F0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2090230-F8E1-416B-AF57-2AA327B77AB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897ED2-C66B-4366-8CB2-84117D785E54}"/>
              </a:ext>
            </a:extLst>
          </p:cNvPr>
          <p:cNvSpPr>
            <a:spLocks noGrp="1"/>
          </p:cNvSpPr>
          <p:nvPr>
            <p:ph type="dt" sz="half" idx="10"/>
          </p:nvPr>
        </p:nvSpPr>
        <p:spPr/>
        <p:txBody>
          <a:bodyPr/>
          <a:lstStyle/>
          <a:p>
            <a:fld id="{A3EAC775-29A6-4FB2-BA7E-C6EA3C3CD03B}" type="datetimeFigureOut">
              <a:rPr lang="en-US" smtClean="0"/>
              <a:t>11/12/2020</a:t>
            </a:fld>
            <a:endParaRPr lang="en-US"/>
          </a:p>
        </p:txBody>
      </p:sp>
      <p:sp>
        <p:nvSpPr>
          <p:cNvPr id="5" name="Footer Placeholder 4">
            <a:extLst>
              <a:ext uri="{FF2B5EF4-FFF2-40B4-BE49-F238E27FC236}">
                <a16:creationId xmlns:a16="http://schemas.microsoft.com/office/drawing/2014/main" id="{17FBD905-B066-4F8C-85CE-12442EA118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C04F4D-D0EB-4E8D-BF94-86ED7325ADD1}"/>
              </a:ext>
            </a:extLst>
          </p:cNvPr>
          <p:cNvSpPr>
            <a:spLocks noGrp="1"/>
          </p:cNvSpPr>
          <p:nvPr>
            <p:ph type="sldNum" sz="quarter" idx="12"/>
          </p:nvPr>
        </p:nvSpPr>
        <p:spPr/>
        <p:txBody>
          <a:bodyPr/>
          <a:lstStyle/>
          <a:p>
            <a:fld id="{BC3DF374-60C4-4046-832A-CF33ABA79A27}" type="slidenum">
              <a:rPr lang="en-US" smtClean="0"/>
              <a:t>‹#›</a:t>
            </a:fld>
            <a:endParaRPr lang="en-US"/>
          </a:p>
        </p:txBody>
      </p:sp>
    </p:spTree>
    <p:extLst>
      <p:ext uri="{BB962C8B-B14F-4D97-AF65-F5344CB8AC3E}">
        <p14:creationId xmlns:p14="http://schemas.microsoft.com/office/powerpoint/2010/main" val="2587338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4CEF0-5FF7-43FC-92A9-2001E89ECDB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1FBC8E9-C1C6-4810-A2DA-BAF1A2A3A24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00C4CEB-3842-4625-8750-924ABFA76D29}"/>
              </a:ext>
            </a:extLst>
          </p:cNvPr>
          <p:cNvSpPr>
            <a:spLocks noGrp="1"/>
          </p:cNvSpPr>
          <p:nvPr>
            <p:ph type="dt" sz="half" idx="10"/>
          </p:nvPr>
        </p:nvSpPr>
        <p:spPr/>
        <p:txBody>
          <a:bodyPr/>
          <a:lstStyle/>
          <a:p>
            <a:fld id="{A3EAC775-29A6-4FB2-BA7E-C6EA3C3CD03B}" type="datetimeFigureOut">
              <a:rPr lang="en-US" smtClean="0"/>
              <a:t>11/12/2020</a:t>
            </a:fld>
            <a:endParaRPr lang="en-US"/>
          </a:p>
        </p:txBody>
      </p:sp>
      <p:sp>
        <p:nvSpPr>
          <p:cNvPr id="5" name="Footer Placeholder 4">
            <a:extLst>
              <a:ext uri="{FF2B5EF4-FFF2-40B4-BE49-F238E27FC236}">
                <a16:creationId xmlns:a16="http://schemas.microsoft.com/office/drawing/2014/main" id="{B7DA817A-504F-4BA7-83A5-93D6BFA9DC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F4591B-E60D-449F-8754-3EEE7974B8A0}"/>
              </a:ext>
            </a:extLst>
          </p:cNvPr>
          <p:cNvSpPr>
            <a:spLocks noGrp="1"/>
          </p:cNvSpPr>
          <p:nvPr>
            <p:ph type="sldNum" sz="quarter" idx="12"/>
          </p:nvPr>
        </p:nvSpPr>
        <p:spPr/>
        <p:txBody>
          <a:bodyPr/>
          <a:lstStyle/>
          <a:p>
            <a:fld id="{BC3DF374-60C4-4046-832A-CF33ABA79A27}" type="slidenum">
              <a:rPr lang="en-US" smtClean="0"/>
              <a:t>‹#›</a:t>
            </a:fld>
            <a:endParaRPr lang="en-US"/>
          </a:p>
        </p:txBody>
      </p:sp>
    </p:spTree>
    <p:extLst>
      <p:ext uri="{BB962C8B-B14F-4D97-AF65-F5344CB8AC3E}">
        <p14:creationId xmlns:p14="http://schemas.microsoft.com/office/powerpoint/2010/main" val="15735349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9B9AB-7B6F-4162-B594-EFE2B518E3E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05D17D8-C8CB-426E-AC63-626EF50BADD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ABFC334-466E-4F8E-B1B1-B4DB1772A03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B39843D-E24B-454B-B1A6-4368D28ADCF6}"/>
              </a:ext>
            </a:extLst>
          </p:cNvPr>
          <p:cNvSpPr>
            <a:spLocks noGrp="1"/>
          </p:cNvSpPr>
          <p:nvPr>
            <p:ph type="dt" sz="half" idx="10"/>
          </p:nvPr>
        </p:nvSpPr>
        <p:spPr/>
        <p:txBody>
          <a:bodyPr/>
          <a:lstStyle/>
          <a:p>
            <a:fld id="{A3EAC775-29A6-4FB2-BA7E-C6EA3C3CD03B}" type="datetimeFigureOut">
              <a:rPr lang="en-US" smtClean="0"/>
              <a:t>11/12/2020</a:t>
            </a:fld>
            <a:endParaRPr lang="en-US"/>
          </a:p>
        </p:txBody>
      </p:sp>
      <p:sp>
        <p:nvSpPr>
          <p:cNvPr id="6" name="Footer Placeholder 5">
            <a:extLst>
              <a:ext uri="{FF2B5EF4-FFF2-40B4-BE49-F238E27FC236}">
                <a16:creationId xmlns:a16="http://schemas.microsoft.com/office/drawing/2014/main" id="{F982E6D0-4302-472B-BA70-C7BDAEB1201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A7E347-829B-482C-8CB6-1CC407D2344D}"/>
              </a:ext>
            </a:extLst>
          </p:cNvPr>
          <p:cNvSpPr>
            <a:spLocks noGrp="1"/>
          </p:cNvSpPr>
          <p:nvPr>
            <p:ph type="sldNum" sz="quarter" idx="12"/>
          </p:nvPr>
        </p:nvSpPr>
        <p:spPr/>
        <p:txBody>
          <a:bodyPr/>
          <a:lstStyle/>
          <a:p>
            <a:fld id="{BC3DF374-60C4-4046-832A-CF33ABA79A27}" type="slidenum">
              <a:rPr lang="en-US" smtClean="0"/>
              <a:t>‹#›</a:t>
            </a:fld>
            <a:endParaRPr lang="en-US"/>
          </a:p>
        </p:txBody>
      </p:sp>
    </p:spTree>
    <p:extLst>
      <p:ext uri="{BB962C8B-B14F-4D97-AF65-F5344CB8AC3E}">
        <p14:creationId xmlns:p14="http://schemas.microsoft.com/office/powerpoint/2010/main" val="546691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78C62-DD1A-44EC-99B4-8010D93D1BD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12DCC21-A603-42C0-8F8A-C5B143F239D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E79DD70-522B-4128-BF0B-2D8865E6255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C64DB0A-311E-433F-969C-76699BDE52E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A7008DF-3BAF-4FE7-A810-D7B99C7535A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9DFC1BA-D09C-4EF0-BC19-C4D74E90381A}"/>
              </a:ext>
            </a:extLst>
          </p:cNvPr>
          <p:cNvSpPr>
            <a:spLocks noGrp="1"/>
          </p:cNvSpPr>
          <p:nvPr>
            <p:ph type="dt" sz="half" idx="10"/>
          </p:nvPr>
        </p:nvSpPr>
        <p:spPr/>
        <p:txBody>
          <a:bodyPr/>
          <a:lstStyle/>
          <a:p>
            <a:fld id="{A3EAC775-29A6-4FB2-BA7E-C6EA3C3CD03B}" type="datetimeFigureOut">
              <a:rPr lang="en-US" smtClean="0"/>
              <a:t>11/12/2020</a:t>
            </a:fld>
            <a:endParaRPr lang="en-US"/>
          </a:p>
        </p:txBody>
      </p:sp>
      <p:sp>
        <p:nvSpPr>
          <p:cNvPr id="8" name="Footer Placeholder 7">
            <a:extLst>
              <a:ext uri="{FF2B5EF4-FFF2-40B4-BE49-F238E27FC236}">
                <a16:creationId xmlns:a16="http://schemas.microsoft.com/office/drawing/2014/main" id="{34AA3D56-8976-46F8-884C-85824A97076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1BC67A0-FF58-4901-9FEE-5AD8F45A5DDA}"/>
              </a:ext>
            </a:extLst>
          </p:cNvPr>
          <p:cNvSpPr>
            <a:spLocks noGrp="1"/>
          </p:cNvSpPr>
          <p:nvPr>
            <p:ph type="sldNum" sz="quarter" idx="12"/>
          </p:nvPr>
        </p:nvSpPr>
        <p:spPr/>
        <p:txBody>
          <a:bodyPr/>
          <a:lstStyle/>
          <a:p>
            <a:fld id="{BC3DF374-60C4-4046-832A-CF33ABA79A27}" type="slidenum">
              <a:rPr lang="en-US" smtClean="0"/>
              <a:t>‹#›</a:t>
            </a:fld>
            <a:endParaRPr lang="en-US"/>
          </a:p>
        </p:txBody>
      </p:sp>
    </p:spTree>
    <p:extLst>
      <p:ext uri="{BB962C8B-B14F-4D97-AF65-F5344CB8AC3E}">
        <p14:creationId xmlns:p14="http://schemas.microsoft.com/office/powerpoint/2010/main" val="215117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7FF00-3D6F-4208-8E69-103DCB8848C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9C3BEDB-A23D-4CB1-9CA0-1E8359228074}"/>
              </a:ext>
            </a:extLst>
          </p:cNvPr>
          <p:cNvSpPr>
            <a:spLocks noGrp="1"/>
          </p:cNvSpPr>
          <p:nvPr>
            <p:ph type="dt" sz="half" idx="10"/>
          </p:nvPr>
        </p:nvSpPr>
        <p:spPr/>
        <p:txBody>
          <a:bodyPr/>
          <a:lstStyle/>
          <a:p>
            <a:fld id="{A3EAC775-29A6-4FB2-BA7E-C6EA3C3CD03B}" type="datetimeFigureOut">
              <a:rPr lang="en-US" smtClean="0"/>
              <a:t>11/12/2020</a:t>
            </a:fld>
            <a:endParaRPr lang="en-US"/>
          </a:p>
        </p:txBody>
      </p:sp>
      <p:sp>
        <p:nvSpPr>
          <p:cNvPr id="4" name="Footer Placeholder 3">
            <a:extLst>
              <a:ext uri="{FF2B5EF4-FFF2-40B4-BE49-F238E27FC236}">
                <a16:creationId xmlns:a16="http://schemas.microsoft.com/office/drawing/2014/main" id="{47E245B7-3C0D-4033-9064-6FDDA7A1E84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E9AC75E-1A45-4850-AE42-B6B8B512BD5A}"/>
              </a:ext>
            </a:extLst>
          </p:cNvPr>
          <p:cNvSpPr>
            <a:spLocks noGrp="1"/>
          </p:cNvSpPr>
          <p:nvPr>
            <p:ph type="sldNum" sz="quarter" idx="12"/>
          </p:nvPr>
        </p:nvSpPr>
        <p:spPr/>
        <p:txBody>
          <a:bodyPr/>
          <a:lstStyle/>
          <a:p>
            <a:fld id="{BC3DF374-60C4-4046-832A-CF33ABA79A27}" type="slidenum">
              <a:rPr lang="en-US" smtClean="0"/>
              <a:t>‹#›</a:t>
            </a:fld>
            <a:endParaRPr lang="en-US"/>
          </a:p>
        </p:txBody>
      </p:sp>
    </p:spTree>
    <p:extLst>
      <p:ext uri="{BB962C8B-B14F-4D97-AF65-F5344CB8AC3E}">
        <p14:creationId xmlns:p14="http://schemas.microsoft.com/office/powerpoint/2010/main" val="1000026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EA901E-77CC-4C0D-9FF0-FAE87CA71A0C}"/>
              </a:ext>
            </a:extLst>
          </p:cNvPr>
          <p:cNvSpPr>
            <a:spLocks noGrp="1"/>
          </p:cNvSpPr>
          <p:nvPr>
            <p:ph type="dt" sz="half" idx="10"/>
          </p:nvPr>
        </p:nvSpPr>
        <p:spPr/>
        <p:txBody>
          <a:bodyPr/>
          <a:lstStyle/>
          <a:p>
            <a:fld id="{A3EAC775-29A6-4FB2-BA7E-C6EA3C3CD03B}" type="datetimeFigureOut">
              <a:rPr lang="en-US" smtClean="0"/>
              <a:t>11/12/2020</a:t>
            </a:fld>
            <a:endParaRPr lang="en-US"/>
          </a:p>
        </p:txBody>
      </p:sp>
      <p:sp>
        <p:nvSpPr>
          <p:cNvPr id="3" name="Footer Placeholder 2">
            <a:extLst>
              <a:ext uri="{FF2B5EF4-FFF2-40B4-BE49-F238E27FC236}">
                <a16:creationId xmlns:a16="http://schemas.microsoft.com/office/drawing/2014/main" id="{9C5AC7F9-B371-40D5-8E0A-5666B572922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4FBFA7F-CED8-455C-93F3-8AC4AFF98013}"/>
              </a:ext>
            </a:extLst>
          </p:cNvPr>
          <p:cNvSpPr>
            <a:spLocks noGrp="1"/>
          </p:cNvSpPr>
          <p:nvPr>
            <p:ph type="sldNum" sz="quarter" idx="12"/>
          </p:nvPr>
        </p:nvSpPr>
        <p:spPr/>
        <p:txBody>
          <a:bodyPr/>
          <a:lstStyle/>
          <a:p>
            <a:fld id="{BC3DF374-60C4-4046-832A-CF33ABA79A27}" type="slidenum">
              <a:rPr lang="en-US" smtClean="0"/>
              <a:t>‹#›</a:t>
            </a:fld>
            <a:endParaRPr lang="en-US"/>
          </a:p>
        </p:txBody>
      </p:sp>
    </p:spTree>
    <p:extLst>
      <p:ext uri="{BB962C8B-B14F-4D97-AF65-F5344CB8AC3E}">
        <p14:creationId xmlns:p14="http://schemas.microsoft.com/office/powerpoint/2010/main" val="2823457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3771E-2038-4234-9AB3-0EE7F504BB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DCDEAE0-19EA-4629-BEEB-39CF3DB59E5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423ABCC-8282-447C-B11D-F340FE285C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0ED0B4D-C48C-4421-A60E-FB6388D59F81}"/>
              </a:ext>
            </a:extLst>
          </p:cNvPr>
          <p:cNvSpPr>
            <a:spLocks noGrp="1"/>
          </p:cNvSpPr>
          <p:nvPr>
            <p:ph type="dt" sz="half" idx="10"/>
          </p:nvPr>
        </p:nvSpPr>
        <p:spPr/>
        <p:txBody>
          <a:bodyPr/>
          <a:lstStyle/>
          <a:p>
            <a:fld id="{A3EAC775-29A6-4FB2-BA7E-C6EA3C3CD03B}" type="datetimeFigureOut">
              <a:rPr lang="en-US" smtClean="0"/>
              <a:t>11/12/2020</a:t>
            </a:fld>
            <a:endParaRPr lang="en-US"/>
          </a:p>
        </p:txBody>
      </p:sp>
      <p:sp>
        <p:nvSpPr>
          <p:cNvPr id="6" name="Footer Placeholder 5">
            <a:extLst>
              <a:ext uri="{FF2B5EF4-FFF2-40B4-BE49-F238E27FC236}">
                <a16:creationId xmlns:a16="http://schemas.microsoft.com/office/drawing/2014/main" id="{406325E9-0B42-4647-8C29-E5A3EC776F7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4086409-D196-478B-9097-770D488D835A}"/>
              </a:ext>
            </a:extLst>
          </p:cNvPr>
          <p:cNvSpPr>
            <a:spLocks noGrp="1"/>
          </p:cNvSpPr>
          <p:nvPr>
            <p:ph type="sldNum" sz="quarter" idx="12"/>
          </p:nvPr>
        </p:nvSpPr>
        <p:spPr/>
        <p:txBody>
          <a:bodyPr/>
          <a:lstStyle/>
          <a:p>
            <a:fld id="{BC3DF374-60C4-4046-832A-CF33ABA79A27}" type="slidenum">
              <a:rPr lang="en-US" smtClean="0"/>
              <a:t>‹#›</a:t>
            </a:fld>
            <a:endParaRPr lang="en-US"/>
          </a:p>
        </p:txBody>
      </p:sp>
    </p:spTree>
    <p:extLst>
      <p:ext uri="{BB962C8B-B14F-4D97-AF65-F5344CB8AC3E}">
        <p14:creationId xmlns:p14="http://schemas.microsoft.com/office/powerpoint/2010/main" val="234821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72D04B-BD70-4034-8E29-6F211B16C1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FA7E007-8818-43A9-8DD8-B16944D362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F229B90-5731-4C10-AAEC-5B06D682CB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AB9DA75-CBAF-4A71-B1B5-04E78EEC6958}"/>
              </a:ext>
            </a:extLst>
          </p:cNvPr>
          <p:cNvSpPr>
            <a:spLocks noGrp="1"/>
          </p:cNvSpPr>
          <p:nvPr>
            <p:ph type="dt" sz="half" idx="10"/>
          </p:nvPr>
        </p:nvSpPr>
        <p:spPr/>
        <p:txBody>
          <a:bodyPr/>
          <a:lstStyle/>
          <a:p>
            <a:fld id="{A3EAC775-29A6-4FB2-BA7E-C6EA3C3CD03B}" type="datetimeFigureOut">
              <a:rPr lang="en-US" smtClean="0"/>
              <a:t>11/12/2020</a:t>
            </a:fld>
            <a:endParaRPr lang="en-US"/>
          </a:p>
        </p:txBody>
      </p:sp>
      <p:sp>
        <p:nvSpPr>
          <p:cNvPr id="6" name="Footer Placeholder 5">
            <a:extLst>
              <a:ext uri="{FF2B5EF4-FFF2-40B4-BE49-F238E27FC236}">
                <a16:creationId xmlns:a16="http://schemas.microsoft.com/office/drawing/2014/main" id="{D9E8C911-C3D3-424D-879D-375239CAFBC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8ED11F-5C2B-4CB1-96B9-64025CE8D22C}"/>
              </a:ext>
            </a:extLst>
          </p:cNvPr>
          <p:cNvSpPr>
            <a:spLocks noGrp="1"/>
          </p:cNvSpPr>
          <p:nvPr>
            <p:ph type="sldNum" sz="quarter" idx="12"/>
          </p:nvPr>
        </p:nvSpPr>
        <p:spPr/>
        <p:txBody>
          <a:bodyPr/>
          <a:lstStyle/>
          <a:p>
            <a:fld id="{BC3DF374-60C4-4046-832A-CF33ABA79A27}" type="slidenum">
              <a:rPr lang="en-US" smtClean="0"/>
              <a:t>‹#›</a:t>
            </a:fld>
            <a:endParaRPr lang="en-US"/>
          </a:p>
        </p:txBody>
      </p:sp>
    </p:spTree>
    <p:extLst>
      <p:ext uri="{BB962C8B-B14F-4D97-AF65-F5344CB8AC3E}">
        <p14:creationId xmlns:p14="http://schemas.microsoft.com/office/powerpoint/2010/main" val="4230636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g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9ACCC01-1968-4647-8187-D00AD3778FD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2E5FCBB-4D5A-4B71-90EB-71FC3A092FD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CFC6AA-43F8-4191-A1E9-6CDB051530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EAC775-29A6-4FB2-BA7E-C6EA3C3CD03B}" type="datetimeFigureOut">
              <a:rPr lang="en-US" smtClean="0"/>
              <a:t>11/12/2020</a:t>
            </a:fld>
            <a:endParaRPr lang="en-US"/>
          </a:p>
        </p:txBody>
      </p:sp>
      <p:sp>
        <p:nvSpPr>
          <p:cNvPr id="5" name="Footer Placeholder 4">
            <a:extLst>
              <a:ext uri="{FF2B5EF4-FFF2-40B4-BE49-F238E27FC236}">
                <a16:creationId xmlns:a16="http://schemas.microsoft.com/office/drawing/2014/main" id="{2F407ED4-A4D2-415A-97A5-8E4B9B8BE55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5B0FE5D-17FC-47EF-80BE-10444D6659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3DF374-60C4-4046-832A-CF33ABA79A27}" type="slidenum">
              <a:rPr lang="en-US" smtClean="0"/>
              <a:t>‹#›</a:t>
            </a:fld>
            <a:endParaRPr lang="en-US"/>
          </a:p>
        </p:txBody>
      </p:sp>
      <p:sp>
        <p:nvSpPr>
          <p:cNvPr id="7" name="Google Shape;14;p4">
            <a:extLst>
              <a:ext uri="{FF2B5EF4-FFF2-40B4-BE49-F238E27FC236}">
                <a16:creationId xmlns:a16="http://schemas.microsoft.com/office/drawing/2014/main" id="{475587AD-E129-43E8-865E-EA5AF9CC948F}"/>
              </a:ext>
            </a:extLst>
          </p:cNvPr>
          <p:cNvSpPr/>
          <p:nvPr userDrawn="1"/>
        </p:nvSpPr>
        <p:spPr>
          <a:xfrm>
            <a:off x="8969829" y="6019801"/>
            <a:ext cx="3224352" cy="837405"/>
          </a:xfrm>
          <a:custGeom>
            <a:avLst/>
            <a:gdLst/>
            <a:ahLst/>
            <a:cxnLst/>
            <a:rect l="l" t="t" r="r" b="b"/>
            <a:pathLst>
              <a:path w="4910180" h="1179444" extrusionOk="0">
                <a:moveTo>
                  <a:pt x="0" y="1179444"/>
                </a:moveTo>
                <a:lnTo>
                  <a:pt x="4909932" y="0"/>
                </a:lnTo>
                <a:cubicBezTo>
                  <a:pt x="4912140" y="375478"/>
                  <a:pt x="4898845" y="795629"/>
                  <a:pt x="4901053" y="1171107"/>
                </a:cubicBezTo>
                <a:lnTo>
                  <a:pt x="0" y="1179444"/>
                </a:lnTo>
                <a:close/>
              </a:path>
            </a:pathLst>
          </a:custGeom>
          <a:solidFill>
            <a:schemeClr val="accent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pic>
        <p:nvPicPr>
          <p:cNvPr id="8" name="Google Shape;15;p4">
            <a:extLst>
              <a:ext uri="{FF2B5EF4-FFF2-40B4-BE49-F238E27FC236}">
                <a16:creationId xmlns:a16="http://schemas.microsoft.com/office/drawing/2014/main" id="{AF3F13A2-D347-4E41-BC39-A4C595A5E4BF}"/>
              </a:ext>
            </a:extLst>
          </p:cNvPr>
          <p:cNvPicPr preferRelativeResize="0"/>
          <p:nvPr userDrawn="1"/>
        </p:nvPicPr>
        <p:blipFill rotWithShape="1">
          <a:blip r:embed="rId14">
            <a:alphaModFix/>
          </a:blip>
          <a:srcRect/>
          <a:stretch/>
        </p:blipFill>
        <p:spPr>
          <a:xfrm>
            <a:off x="11020803" y="6234916"/>
            <a:ext cx="951307" cy="322307"/>
          </a:xfrm>
          <a:prstGeom prst="rect">
            <a:avLst/>
          </a:prstGeom>
          <a:noFill/>
          <a:ln>
            <a:noFill/>
          </a:ln>
        </p:spPr>
      </p:pic>
      <p:pic>
        <p:nvPicPr>
          <p:cNvPr id="9" name="Google Shape;16;p4">
            <a:extLst>
              <a:ext uri="{FF2B5EF4-FFF2-40B4-BE49-F238E27FC236}">
                <a16:creationId xmlns:a16="http://schemas.microsoft.com/office/drawing/2014/main" id="{5683938F-FDA4-4554-B4FA-BDA8215DEB71}"/>
              </a:ext>
            </a:extLst>
          </p:cNvPr>
          <p:cNvPicPr preferRelativeResize="0"/>
          <p:nvPr userDrawn="1"/>
        </p:nvPicPr>
        <p:blipFill rotWithShape="1">
          <a:blip r:embed="rId15">
            <a:alphaModFix/>
          </a:blip>
          <a:srcRect/>
          <a:stretch/>
        </p:blipFill>
        <p:spPr>
          <a:xfrm>
            <a:off x="258922" y="222972"/>
            <a:ext cx="2146823" cy="544265"/>
          </a:xfrm>
          <a:prstGeom prst="rect">
            <a:avLst/>
          </a:prstGeom>
          <a:noFill/>
          <a:ln>
            <a:noFill/>
          </a:ln>
        </p:spPr>
      </p:pic>
    </p:spTree>
    <p:extLst>
      <p:ext uri="{BB962C8B-B14F-4D97-AF65-F5344CB8AC3E}">
        <p14:creationId xmlns:p14="http://schemas.microsoft.com/office/powerpoint/2010/main" val="35932703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sp>
        <p:nvSpPr>
          <p:cNvPr id="48" name="Google Shape;48;p1"/>
          <p:cNvSpPr txBox="1">
            <a:spLocks noGrp="1"/>
          </p:cNvSpPr>
          <p:nvPr>
            <p:ph type="ctrTitle"/>
          </p:nvPr>
        </p:nvSpPr>
        <p:spPr>
          <a:xfrm>
            <a:off x="2573154" y="2481371"/>
            <a:ext cx="7045800" cy="1222500"/>
          </a:xfrm>
          <a:prstGeom prst="rect">
            <a:avLst/>
          </a:prstGeom>
          <a:noFill/>
          <a:ln>
            <a:noFill/>
          </a:ln>
        </p:spPr>
        <p:txBody>
          <a:bodyPr spcFirstLastPara="1" vert="horz" wrap="square" lIns="91425" tIns="45700" rIns="91425" bIns="45700" rtlCol="0" anchor="b" anchorCtr="0">
            <a:noAutofit/>
          </a:bodyPr>
          <a:lstStyle/>
          <a:p>
            <a:r>
              <a:rPr lang="en-US" dirty="0"/>
              <a:t>2021 NWCCU Year 6 Project Outline</a:t>
            </a:r>
            <a:endParaRPr dirty="0"/>
          </a:p>
        </p:txBody>
      </p:sp>
      <p:sp>
        <p:nvSpPr>
          <p:cNvPr id="49" name="Google Shape;49;p1"/>
          <p:cNvSpPr txBox="1">
            <a:spLocks noGrp="1"/>
          </p:cNvSpPr>
          <p:nvPr>
            <p:ph type="subTitle" idx="1"/>
          </p:nvPr>
        </p:nvSpPr>
        <p:spPr>
          <a:xfrm>
            <a:off x="2573154" y="3872045"/>
            <a:ext cx="7045800" cy="625500"/>
          </a:xfrm>
          <a:prstGeom prst="rect">
            <a:avLst/>
          </a:prstGeom>
          <a:noFill/>
          <a:ln>
            <a:noFill/>
          </a:ln>
        </p:spPr>
        <p:txBody>
          <a:bodyPr spcFirstLastPara="1" vert="horz" wrap="square" lIns="91425" tIns="45700" rIns="91425" bIns="45700" rtlCol="0" anchor="t" anchorCtr="0">
            <a:noAutofit/>
          </a:bodyPr>
          <a:lstStyle/>
          <a:p>
            <a:pPr marL="0" indent="0">
              <a:spcBef>
                <a:spcPts val="0"/>
              </a:spcBef>
            </a:pPr>
            <a:r>
              <a:rPr lang="en-US" dirty="0">
                <a:solidFill>
                  <a:schemeClr val="accent2"/>
                </a:solidFill>
              </a:rPr>
              <a:t>Leadership Council</a:t>
            </a:r>
          </a:p>
          <a:p>
            <a:pPr marL="0" indent="0">
              <a:spcBef>
                <a:spcPts val="0"/>
              </a:spcBef>
            </a:pPr>
            <a:r>
              <a:rPr lang="en-US" dirty="0">
                <a:solidFill>
                  <a:schemeClr val="accent2"/>
                </a:solidFill>
              </a:rPr>
              <a:t>February 10, 2020</a:t>
            </a:r>
          </a:p>
          <a:p>
            <a:pPr marL="0" indent="0">
              <a:spcBef>
                <a:spcPts val="0"/>
              </a:spcBef>
            </a:pPr>
            <a:r>
              <a:rPr lang="en-US" i="1" dirty="0">
                <a:solidFill>
                  <a:schemeClr val="accent2"/>
                </a:solidFill>
              </a:rPr>
              <a:t>Updated October 7, 2020</a:t>
            </a:r>
            <a:endParaRPr i="1" dirty="0">
              <a:solidFill>
                <a:schemeClr val="accent2"/>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92A61F8-A77F-4FA5-9E3D-CAA788BC50FA}"/>
              </a:ext>
            </a:extLst>
          </p:cNvPr>
          <p:cNvSpPr>
            <a:spLocks noGrp="1"/>
          </p:cNvSpPr>
          <p:nvPr>
            <p:ph type="title"/>
          </p:nvPr>
        </p:nvSpPr>
        <p:spPr>
          <a:xfrm>
            <a:off x="838200" y="681037"/>
            <a:ext cx="10515600" cy="1325563"/>
          </a:xfrm>
        </p:spPr>
        <p:txBody>
          <a:bodyPr/>
          <a:lstStyle/>
          <a:p>
            <a:r>
              <a:rPr lang="en-US" b="1" dirty="0"/>
              <a:t>ISU Timeline for Selecting Peer Institutions</a:t>
            </a:r>
          </a:p>
        </p:txBody>
      </p:sp>
      <p:sp>
        <p:nvSpPr>
          <p:cNvPr id="5" name="Content Placeholder 4">
            <a:extLst>
              <a:ext uri="{FF2B5EF4-FFF2-40B4-BE49-F238E27FC236}">
                <a16:creationId xmlns:a16="http://schemas.microsoft.com/office/drawing/2014/main" id="{C54D346E-959F-42C3-9C3A-0AB414C21E85}"/>
              </a:ext>
            </a:extLst>
          </p:cNvPr>
          <p:cNvSpPr>
            <a:spLocks noGrp="1"/>
          </p:cNvSpPr>
          <p:nvPr>
            <p:ph idx="1"/>
          </p:nvPr>
        </p:nvSpPr>
        <p:spPr/>
        <p:txBody>
          <a:bodyPr>
            <a:normAutofit fontScale="85000" lnSpcReduction="20000"/>
          </a:bodyPr>
          <a:lstStyle/>
          <a:p>
            <a:pPr marL="0" indent="0">
              <a:buNone/>
            </a:pPr>
            <a:r>
              <a:rPr lang="en-US" b="1" dirty="0"/>
              <a:t>Timeline for Determination of Peer Institutions for Four Year Institutions</a:t>
            </a:r>
            <a:endParaRPr lang="en-US" dirty="0"/>
          </a:p>
          <a:p>
            <a:r>
              <a:rPr lang="en-US" dirty="0"/>
              <a:t>March 1, 2019 – Institutions receive finalized list of parameters to use in choosing peer institutions</a:t>
            </a:r>
          </a:p>
          <a:p>
            <a:r>
              <a:rPr lang="en-US" dirty="0"/>
              <a:t>June 1, 2019 – Institutions submit preliminary peer institution list to the Board Office</a:t>
            </a:r>
          </a:p>
          <a:p>
            <a:r>
              <a:rPr lang="en-US" dirty="0"/>
              <a:t>June 1, 2019-July 1, 2019 – Institutions and Board Office reconcile any differences regarding the preliminary list.</a:t>
            </a:r>
          </a:p>
          <a:p>
            <a:r>
              <a:rPr lang="en-US" dirty="0"/>
              <a:t>November 11, 2019– Faculty Senate approval</a:t>
            </a:r>
          </a:p>
          <a:p>
            <a:r>
              <a:rPr lang="en-US" dirty="0"/>
              <a:t>November 12, 2019– Leadership Council Approval</a:t>
            </a:r>
          </a:p>
          <a:p>
            <a:r>
              <a:rPr lang="en-US" dirty="0"/>
              <a:t>November 2019– List of recommended peer institutions submitted for December Board agenda</a:t>
            </a:r>
          </a:p>
          <a:p>
            <a:r>
              <a:rPr lang="en-US" dirty="0"/>
              <a:t>February 2020– Board considers approval of recommended peer institutions</a:t>
            </a:r>
          </a:p>
          <a:p>
            <a:endParaRPr lang="en-US" dirty="0"/>
          </a:p>
        </p:txBody>
      </p:sp>
    </p:spTree>
    <p:extLst>
      <p:ext uri="{BB962C8B-B14F-4D97-AF65-F5344CB8AC3E}">
        <p14:creationId xmlns:p14="http://schemas.microsoft.com/office/powerpoint/2010/main" val="20212876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C8F3FC-6A28-4B11-B0AE-32FABFA2346F}"/>
              </a:ext>
            </a:extLst>
          </p:cNvPr>
          <p:cNvSpPr>
            <a:spLocks noGrp="1"/>
          </p:cNvSpPr>
          <p:nvPr>
            <p:ph type="title"/>
          </p:nvPr>
        </p:nvSpPr>
        <p:spPr>
          <a:xfrm>
            <a:off x="838200" y="681037"/>
            <a:ext cx="11353800" cy="1325563"/>
          </a:xfrm>
        </p:spPr>
        <p:txBody>
          <a:bodyPr/>
          <a:lstStyle/>
          <a:p>
            <a:r>
              <a:rPr lang="en-US" b="1" dirty="0"/>
              <a:t>SBOE/ISU’s Process for Selecting Peer Institutions</a:t>
            </a:r>
          </a:p>
        </p:txBody>
      </p:sp>
      <p:sp>
        <p:nvSpPr>
          <p:cNvPr id="3" name="Content Placeholder 2">
            <a:extLst>
              <a:ext uri="{FF2B5EF4-FFF2-40B4-BE49-F238E27FC236}">
                <a16:creationId xmlns:a16="http://schemas.microsoft.com/office/drawing/2014/main" id="{60D5BAED-8A99-4326-95DD-3B4C01A3CD0D}"/>
              </a:ext>
            </a:extLst>
          </p:cNvPr>
          <p:cNvSpPr>
            <a:spLocks noGrp="1"/>
          </p:cNvSpPr>
          <p:nvPr>
            <p:ph idx="1"/>
          </p:nvPr>
        </p:nvSpPr>
        <p:spPr/>
        <p:txBody>
          <a:bodyPr>
            <a:normAutofit fontScale="92500" lnSpcReduction="10000"/>
          </a:bodyPr>
          <a:lstStyle/>
          <a:p>
            <a:pPr marL="0" indent="0">
              <a:buNone/>
            </a:pPr>
            <a:r>
              <a:rPr lang="en-US" b="1" dirty="0"/>
              <a:t>Process for Determination of Peer Institutions for Four Year Institutions</a:t>
            </a:r>
            <a:endParaRPr lang="en-US" dirty="0"/>
          </a:p>
          <a:p>
            <a:pPr marL="514350" indent="-514350">
              <a:buFont typeface="+mj-lt"/>
              <a:buAutoNum type="arabicPeriod"/>
            </a:pPr>
            <a:r>
              <a:rPr lang="en-US" dirty="0"/>
              <a:t>Board Office will determine preliminary list of parameters to use in determining peers.</a:t>
            </a:r>
          </a:p>
          <a:p>
            <a:pPr marL="514350" indent="-514350">
              <a:buFont typeface="+mj-lt"/>
              <a:buAutoNum type="arabicPeriod"/>
            </a:pPr>
            <a:r>
              <a:rPr lang="en-US" dirty="0"/>
              <a:t>Institutional Research will add input to preliminary list of parameters.</a:t>
            </a:r>
          </a:p>
          <a:p>
            <a:pPr marL="514350" indent="-514350">
              <a:buFont typeface="+mj-lt"/>
              <a:buAutoNum type="arabicPeriod"/>
            </a:pPr>
            <a:r>
              <a:rPr lang="en-US" dirty="0"/>
              <a:t>Parameters finalized and provided to institutions. </a:t>
            </a:r>
          </a:p>
          <a:p>
            <a:pPr marL="514350" indent="-514350">
              <a:buFont typeface="+mj-lt"/>
              <a:buAutoNum type="arabicPeriod"/>
            </a:pPr>
            <a:r>
              <a:rPr lang="en-US" dirty="0"/>
              <a:t>ISU will use parameters to determine preliminary list of peer institutions and aspirational institutions.</a:t>
            </a:r>
          </a:p>
          <a:p>
            <a:pPr marL="514350" indent="-514350">
              <a:buFont typeface="+mj-lt"/>
              <a:buAutoNum type="arabicPeriod"/>
            </a:pPr>
            <a:r>
              <a:rPr lang="en-US" dirty="0"/>
              <a:t>Faculty Senate and Leadership Council reviews/approves list of peers</a:t>
            </a:r>
          </a:p>
          <a:p>
            <a:pPr marL="514350" indent="-514350">
              <a:buFont typeface="+mj-lt"/>
              <a:buAutoNum type="arabicPeriod"/>
            </a:pPr>
            <a:r>
              <a:rPr lang="en-US" dirty="0"/>
              <a:t>ISU will submit list of preliminary peer institutions to the Board Office for their analysis Institutions and Board staff will finalize list of peers to submit to the Board for approval.</a:t>
            </a:r>
          </a:p>
        </p:txBody>
      </p:sp>
    </p:spTree>
    <p:extLst>
      <p:ext uri="{BB962C8B-B14F-4D97-AF65-F5344CB8AC3E}">
        <p14:creationId xmlns:p14="http://schemas.microsoft.com/office/powerpoint/2010/main" val="8054899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87585-B689-4C34-95FB-5DB71616F351}"/>
              </a:ext>
            </a:extLst>
          </p:cNvPr>
          <p:cNvSpPr>
            <a:spLocks noGrp="1"/>
          </p:cNvSpPr>
          <p:nvPr>
            <p:ph type="title"/>
          </p:nvPr>
        </p:nvSpPr>
        <p:spPr>
          <a:xfrm>
            <a:off x="838200" y="681037"/>
            <a:ext cx="10515600" cy="1325563"/>
          </a:xfrm>
        </p:spPr>
        <p:txBody>
          <a:bodyPr/>
          <a:lstStyle/>
          <a:p>
            <a:r>
              <a:rPr lang="en-US" b="1" dirty="0"/>
              <a:t>Expectations</a:t>
            </a:r>
          </a:p>
        </p:txBody>
      </p:sp>
      <p:sp>
        <p:nvSpPr>
          <p:cNvPr id="3" name="Content Placeholder 2">
            <a:extLst>
              <a:ext uri="{FF2B5EF4-FFF2-40B4-BE49-F238E27FC236}">
                <a16:creationId xmlns:a16="http://schemas.microsoft.com/office/drawing/2014/main" id="{1658D951-9526-4B73-8F6D-253DEA08710E}"/>
              </a:ext>
            </a:extLst>
          </p:cNvPr>
          <p:cNvSpPr>
            <a:spLocks noGrp="1"/>
          </p:cNvSpPr>
          <p:nvPr>
            <p:ph idx="1"/>
          </p:nvPr>
        </p:nvSpPr>
        <p:spPr/>
        <p:txBody>
          <a:bodyPr/>
          <a:lstStyle/>
          <a:p>
            <a:r>
              <a:rPr lang="en-US" dirty="0"/>
              <a:t>Meets the expectations of the SBOE criteria</a:t>
            </a:r>
          </a:p>
          <a:p>
            <a:r>
              <a:rPr lang="en-US" dirty="0"/>
              <a:t>Inclusive and transparent in development</a:t>
            </a:r>
          </a:p>
          <a:p>
            <a:r>
              <a:rPr lang="en-US" dirty="0"/>
              <a:t>Data driven</a:t>
            </a:r>
          </a:p>
          <a:p>
            <a:r>
              <a:rPr lang="en-US" dirty="0"/>
              <a:t>Lead by Academic Affairs- Dr. Selena Grace</a:t>
            </a:r>
          </a:p>
          <a:p>
            <a:r>
              <a:rPr lang="en-US" dirty="0"/>
              <a:t>Completed by Spring 2020 IAW SBOE timelines</a:t>
            </a:r>
          </a:p>
          <a:p>
            <a:endParaRPr lang="en-US" dirty="0"/>
          </a:p>
        </p:txBody>
      </p:sp>
    </p:spTree>
    <p:extLst>
      <p:ext uri="{BB962C8B-B14F-4D97-AF65-F5344CB8AC3E}">
        <p14:creationId xmlns:p14="http://schemas.microsoft.com/office/powerpoint/2010/main" val="15559904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1267</TotalTime>
  <Words>263</Words>
  <Application>Microsoft Office PowerPoint</Application>
  <PresentationFormat>Widescreen</PresentationFormat>
  <Paragraphs>27</Paragraphs>
  <Slides>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Roboto</vt:lpstr>
      <vt:lpstr>Roboto Slab</vt:lpstr>
      <vt:lpstr>Office Theme</vt:lpstr>
      <vt:lpstr>2021 NWCCU Year 6 Project Outline</vt:lpstr>
      <vt:lpstr>ISU Timeline for Selecting Peer Institutions</vt:lpstr>
      <vt:lpstr>SBOE/ISU’s Process for Selecting Peer Institutions</vt:lpstr>
      <vt:lpstr>Expectations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ISU Timeline for Selecting Peer Institutions</dc:title>
  <dc:creator>Darren Blagburn</dc:creator>
  <cp:lastModifiedBy>Darren Blagburn</cp:lastModifiedBy>
  <cp:revision>4</cp:revision>
  <dcterms:created xsi:type="dcterms:W3CDTF">2020-11-11T20:55:34Z</dcterms:created>
  <dcterms:modified xsi:type="dcterms:W3CDTF">2020-11-12T18:04:15Z</dcterms:modified>
</cp:coreProperties>
</file>