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6" r:id="rId3"/>
    <p:sldId id="287" r:id="rId4"/>
    <p:sldId id="265" r:id="rId5"/>
    <p:sldId id="270" r:id="rId6"/>
    <p:sldId id="276" r:id="rId7"/>
    <p:sldId id="277" r:id="rId8"/>
    <p:sldId id="288" r:id="rId9"/>
    <p:sldId id="289" r:id="rId10"/>
    <p:sldId id="278" r:id="rId11"/>
    <p:sldId id="285" r:id="rId12"/>
    <p:sldId id="279" r:id="rId13"/>
    <p:sldId id="280" r:id="rId14"/>
    <p:sldId id="281" r:id="rId15"/>
    <p:sldId id="282" r:id="rId16"/>
    <p:sldId id="283" r:id="rId17"/>
    <p:sldId id="284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FF8CB0A-A461-4014-9E9D-9D9023D7D708}">
          <p14:sldIdLst>
            <p14:sldId id="256"/>
            <p14:sldId id="286"/>
            <p14:sldId id="287"/>
            <p14:sldId id="265"/>
            <p14:sldId id="270"/>
            <p14:sldId id="276"/>
            <p14:sldId id="277"/>
            <p14:sldId id="288"/>
            <p14:sldId id="289"/>
            <p14:sldId id="278"/>
            <p14:sldId id="285"/>
            <p14:sldId id="279"/>
            <p14:sldId id="280"/>
            <p14:sldId id="281"/>
            <p14:sldId id="282"/>
            <p14:sldId id="283"/>
            <p14:sldId id="284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53" d="100"/>
          <a:sy n="53" d="100"/>
        </p:scale>
        <p:origin x="114" y="3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ED0AC6-D137-2449-B607-46C7F68231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83D37-7FB8-C74F-BC5A-2D73690843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71D2C-1A8C-A24D-8A57-69FA7C4A322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6189E-3157-C740-988F-070148560A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672A70-0CB8-3E41-BE28-BBD7ED5C44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4AB7E-1883-9445-8A94-C7882DBB0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6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DAAE3-D9F5-4AE4-8757-D485E9FF43F3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9512C-1A53-48BF-87AF-FF83DFA39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48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report vs Complaint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9512C-1A53-48BF-87AF-FF83DFA39E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81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option it either fits or </a:t>
            </a:r>
            <a:r>
              <a:rPr lang="en-US" dirty="0" err="1"/>
              <a:t>doesnt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9512C-1A53-48BF-87AF-FF83DFA39E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73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Vendors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9512C-1A53-48BF-87AF-FF83DFA39E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55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3FBA1-7192-EA4F-944A-D94EB4F6F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7558" y="3869357"/>
            <a:ext cx="9529010" cy="1989171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84B7A-927A-FF47-9BF4-6ABDF03E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7558" y="6073541"/>
            <a:ext cx="9529010" cy="56067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1339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525EB-E7DD-7947-9ADE-61E4C0AF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CD3D-234A-944D-A6D9-B83D56B75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7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57AC-7706-494B-9F54-6D27D51B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E99D-BC7D-E94E-A4C1-1ED64B62A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02054" y="1825625"/>
            <a:ext cx="4523874" cy="4738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74FB7-3045-A24C-BC58-8480E52AD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70306" y="1825625"/>
            <a:ext cx="4985887" cy="4738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206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8D0C-C3F1-7C48-B97F-F2331941D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542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C19FB-D94B-4F48-8A8C-4EA726419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429" y="457200"/>
            <a:ext cx="33784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8894E-E91D-A14B-98BC-B1D920BDA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199" y="457200"/>
            <a:ext cx="6172200" cy="61264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7DEF4-FA3A-F744-A2AB-43686B8E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92429" y="2057400"/>
            <a:ext cx="33784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535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09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97DC4-7309-434D-B4DC-8539145D9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31630-A15E-414E-9A9B-D5B6DFA42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02054" y="1825625"/>
            <a:ext cx="9654140" cy="480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60;p14">
            <a:extLst>
              <a:ext uri="{FF2B5EF4-FFF2-40B4-BE49-F238E27FC236}">
                <a16:creationId xmlns:a16="http://schemas.microsoft.com/office/drawing/2014/main" id="{C014759B-16C6-E343-AAC2-AA03FF19D869}"/>
              </a:ext>
            </a:extLst>
          </p:cNvPr>
          <p:cNvSpPr/>
          <p:nvPr userDrawn="1"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Google Shape;61;p14">
            <a:extLst>
              <a:ext uri="{FF2B5EF4-FFF2-40B4-BE49-F238E27FC236}">
                <a16:creationId xmlns:a16="http://schemas.microsoft.com/office/drawing/2014/main" id="{02F6B471-A908-814D-8A50-4F6BDD32A32F}"/>
              </a:ext>
            </a:extLst>
          </p:cNvPr>
          <p:cNvPicPr preferRelativeResize="0"/>
          <p:nvPr userDrawn="1"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F83ED5-4E0E-194B-A234-8160A09DB09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33087" y="6205287"/>
            <a:ext cx="951307" cy="42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7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Roboto Slab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info.gov/link/uscode/34/12291" TargetMode="External"/><Relationship Id="rId2" Type="http://schemas.openxmlformats.org/officeDocument/2006/relationships/hyperlink" Target="https://www.govinfo.gov/link/uscode/20/109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2014A-0813-4E4B-B281-F9FD52150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2600" y="4330559"/>
            <a:ext cx="9598020" cy="1126358"/>
          </a:xfrm>
        </p:spPr>
        <p:txBody>
          <a:bodyPr>
            <a:normAutofit/>
          </a:bodyPr>
          <a:lstStyle/>
          <a:p>
            <a:pPr algn="l"/>
            <a:r>
              <a:rPr lang="en-US" sz="5500" b="1" dirty="0">
                <a:latin typeface="Roboto Slab" pitchFamily="2" charset="0"/>
                <a:ea typeface="Roboto Slab" pitchFamily="2" charset="0"/>
              </a:rPr>
              <a:t>Title IX Investigator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BF66D5-05AC-C148-BFA7-C6840118B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2600" y="5649686"/>
            <a:ext cx="9598020" cy="463438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Overview of </a:t>
            </a:r>
            <a:r>
              <a:rPr lang="en-US" b="1" dirty="0">
                <a:ea typeface="Roboto" panose="02000000000000000000" pitchFamily="2" charset="0"/>
              </a:rPr>
              <a:t>the Investigator Role and Process</a:t>
            </a:r>
          </a:p>
          <a:p>
            <a:pPr algn="l"/>
            <a:endParaRPr lang="en-US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Google Shape;60;p14">
            <a:extLst>
              <a:ext uri="{FF2B5EF4-FFF2-40B4-BE49-F238E27FC236}">
                <a16:creationId xmlns:a16="http://schemas.microsoft.com/office/drawing/2014/main" id="{F8448D5A-AD31-7E44-B0EC-60A05FD17413}"/>
              </a:ext>
            </a:extLst>
          </p:cNvPr>
          <p:cNvSpPr/>
          <p:nvPr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6" name="Google Shape;61;p14">
            <a:extLst>
              <a:ext uri="{FF2B5EF4-FFF2-40B4-BE49-F238E27FC236}">
                <a16:creationId xmlns:a16="http://schemas.microsoft.com/office/drawing/2014/main" id="{E0F7C713-C0F1-C344-AE98-0E3DBD8DD71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56A004-E63A-7948-8550-A0E178A62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87" y="6205287"/>
            <a:ext cx="951307" cy="42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93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2D25-5DE4-4BD9-A650-CF5629034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SHOULD INVESTIGATE?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99044-6F3E-48B7-8494-273D06E93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4" y="1825624"/>
            <a:ext cx="9654140" cy="32950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Investigations of sexual harassment must be impartial, thorough, and reliable.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Availability? </a:t>
            </a:r>
          </a:p>
          <a:p>
            <a:r>
              <a:rPr lang="en-US" dirty="0"/>
              <a:t>Skill?</a:t>
            </a:r>
          </a:p>
          <a:p>
            <a:r>
              <a:rPr lang="en-US" dirty="0"/>
              <a:t>Conflict/Bias?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7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95088-9B10-4943-BFE0-DC7ADDFB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CC9BA-4EC7-4039-9E42-8E8D4F9BA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of the allegations of sexual harassment potentially constituting sexual harassment as defined in § 106.30, including sufficient details known at the time and with sufficient time to prepare a response before any initial interview. Sufficient details include the identities of the parties involved in the incident, if known, the conduct allegedly constituting sexual harassment under § 106.30, and the date and location of the alleged incident, if known.</a:t>
            </a:r>
          </a:p>
        </p:txBody>
      </p:sp>
    </p:spTree>
    <p:extLst>
      <p:ext uri="{BB962C8B-B14F-4D97-AF65-F5344CB8AC3E}">
        <p14:creationId xmlns:p14="http://schemas.microsoft.com/office/powerpoint/2010/main" val="115620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4539C-B04B-47F3-A304-E6502E2BE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STEPS OF AN 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BF196-694A-4145-9A38-E479DEBEA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Receive Notice/Complaint?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Initial assessment/Jurisdiction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Basis for the investigation (Incident, Pattern, and/or Culture/Climate)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Notice of Investigation and Allegations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Investigation Strategy</a:t>
            </a:r>
          </a:p>
          <a:p>
            <a:pPr>
              <a:lnSpc>
                <a:spcPct val="150000"/>
              </a:lnSpc>
            </a:pPr>
            <a:r>
              <a:rPr lang="en-US" dirty="0"/>
              <a:t>Formal Investigation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Interviews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Evidence gathering</a:t>
            </a:r>
          </a:p>
        </p:txBody>
      </p:sp>
    </p:spTree>
    <p:extLst>
      <p:ext uri="{BB962C8B-B14F-4D97-AF65-F5344CB8AC3E}">
        <p14:creationId xmlns:p14="http://schemas.microsoft.com/office/powerpoint/2010/main" val="170172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4539C-B04B-47F3-A304-E6502E2BE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STEPS OF AN 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BF196-694A-4145-9A38-E479DEBEA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Draft report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</a:rPr>
              <a:t>Internal draft review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</a:rPr>
              <a:t>Provide draft to parties for comment/response (10 days)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</a:rPr>
              <a:t>Final report given to parties along with evidence (10 days)</a:t>
            </a:r>
          </a:p>
        </p:txBody>
      </p:sp>
    </p:spTree>
    <p:extLst>
      <p:ext uri="{BB962C8B-B14F-4D97-AF65-F5344CB8AC3E}">
        <p14:creationId xmlns:p14="http://schemas.microsoft.com/office/powerpoint/2010/main" val="152229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90912-EE69-4913-A7C2-5ECA15368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INVESTIGATION: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52C4-DFA5-4543-BE29-73D8E8B00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The investigation team, in consultation with the Title IX Coordinator strategizes the entire investigation. Begin with:</a:t>
            </a:r>
            <a:endParaRPr lang="en-US" dirty="0"/>
          </a:p>
          <a:p>
            <a:r>
              <a:rPr lang="en-US" dirty="0"/>
              <a:t>What are the undisputed facts? Which ones are significant to the investigation?</a:t>
            </a:r>
          </a:p>
          <a:p>
            <a:r>
              <a:rPr lang="en-US" dirty="0"/>
              <a:t>What are the facts in dispute? Which ones are significant to the investigation?</a:t>
            </a:r>
          </a:p>
          <a:p>
            <a:r>
              <a:rPr lang="en-US" dirty="0"/>
              <a:t>Who needs to be interviewed?</a:t>
            </a:r>
          </a:p>
          <a:p>
            <a:r>
              <a:rPr lang="en-US" dirty="0"/>
              <a:t>What should be the order of the interviews?</a:t>
            </a:r>
          </a:p>
          <a:p>
            <a:r>
              <a:rPr lang="en-US" dirty="0"/>
              <a:t>What evidence needs to be gathered?</a:t>
            </a:r>
          </a:p>
          <a:p>
            <a:r>
              <a:rPr lang="en-US" dirty="0"/>
              <a:t>Timeline</a:t>
            </a:r>
          </a:p>
        </p:txBody>
      </p:sp>
    </p:spTree>
    <p:extLst>
      <p:ext uri="{BB962C8B-B14F-4D97-AF65-F5344CB8AC3E}">
        <p14:creationId xmlns:p14="http://schemas.microsoft.com/office/powerpoint/2010/main" val="103894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90912-EE69-4913-A7C2-5ECA15368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INVESTIGATION: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52C4-DFA5-4543-BE29-73D8E8B00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else do we need to discuss at this stage?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3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4AF32-8144-40D7-9495-69CF10F9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INVESTIGATION: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A5D9D-C690-4504-ACF3-D85A930A0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Burden of proof and gathering evidence rests on the recipient</a:t>
            </a:r>
          </a:p>
          <a:p>
            <a:r>
              <a:rPr lang="en-US" dirty="0"/>
              <a:t>There is a presumption of “not responsible” </a:t>
            </a:r>
          </a:p>
          <a:p>
            <a:r>
              <a:rPr lang="en-US" dirty="0"/>
              <a:t>Title IX investigations don’t have a side, just a process</a:t>
            </a:r>
          </a:p>
          <a:p>
            <a:r>
              <a:rPr lang="en-US" dirty="0"/>
              <a:t>Reasonably prompt ISUPP 3100 60-90 for completion</a:t>
            </a:r>
          </a:p>
          <a:p>
            <a:pPr lvl="1"/>
            <a:r>
              <a:rPr lang="en-US" dirty="0"/>
              <a:t>Delays require notice.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Must have good cause (absence, law enforcement, etc.)</a:t>
            </a:r>
          </a:p>
        </p:txBody>
      </p:sp>
    </p:spTree>
    <p:extLst>
      <p:ext uri="{BB962C8B-B14F-4D97-AF65-F5344CB8AC3E}">
        <p14:creationId xmlns:p14="http://schemas.microsoft.com/office/powerpoint/2010/main" val="3062705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4AF32-8144-40D7-9495-69CF10F9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INVESTIGATION: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A5D9D-C690-4504-ACF3-D85A930A0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Dismissals stop the investigation. </a:t>
            </a:r>
          </a:p>
          <a:p>
            <a:r>
              <a:rPr lang="en-US" dirty="0"/>
              <a:t>Respondent declines informal resolution.</a:t>
            </a:r>
          </a:p>
          <a:p>
            <a:r>
              <a:rPr lang="en-US" dirty="0"/>
              <a:t>Be prepared to stand by your investigation at the hearing</a:t>
            </a:r>
          </a:p>
          <a:p>
            <a:pPr lvl="1"/>
            <a:r>
              <a:rPr lang="en-US" dirty="0"/>
              <a:t>The Chair may rely on you to recount the investigation in part or in whole.  They may ask follow-up questions throughout the hearing.  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43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4AF32-8144-40D7-9495-69CF10F9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A5D9D-C690-4504-ACF3-D85A930A0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61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ED5D3-4A12-445D-A3EB-4FD339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0074-669A-43D2-8B0B-21A61B132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>
                <a:effectLst/>
              </a:rPr>
              <a:t>Sexual harassment</a:t>
            </a:r>
            <a:r>
              <a:rPr lang="en-US" dirty="0">
                <a:effectLst/>
              </a:rPr>
              <a:t> means conduct on the basis of sex that satisfies one or more of the following: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(1) An employee of the recipient conditioning the provision of an aid, benefit, or service of the recipient on an individual's participation in unwelcome sexual conduct;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(2) Unwelcome conduct determined by a reasonable person to be so </a:t>
            </a:r>
            <a:r>
              <a:rPr lang="en-US" b="1" dirty="0">
                <a:effectLst/>
              </a:rPr>
              <a:t>severe, pervasive, and objectively offensive </a:t>
            </a:r>
            <a:r>
              <a:rPr lang="en-US" dirty="0">
                <a:effectLst/>
              </a:rPr>
              <a:t>that it effectively denies a person equal access to the recipient's education program or activity; or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(3) “Sexual assault” as defined in </a:t>
            </a:r>
            <a:r>
              <a:rPr lang="en-US" dirty="0">
                <a:effectLst/>
                <a:hlinkClick r:id="rId2"/>
              </a:rPr>
              <a:t>20 U.S.C. 1092(f)(6)(A)(v)</a:t>
            </a:r>
            <a:r>
              <a:rPr lang="en-US" dirty="0">
                <a:effectLst/>
              </a:rPr>
              <a:t>, “dating violence” as defined in </a:t>
            </a:r>
            <a:r>
              <a:rPr lang="en-US" dirty="0">
                <a:effectLst/>
                <a:hlinkClick r:id="rId3"/>
              </a:rPr>
              <a:t>34 U.S.C. 12291(a)(10)</a:t>
            </a:r>
            <a:r>
              <a:rPr lang="en-US" dirty="0">
                <a:effectLst/>
              </a:rPr>
              <a:t>, “domestic violence” as defined in </a:t>
            </a:r>
            <a:r>
              <a:rPr lang="en-US" dirty="0">
                <a:effectLst/>
                <a:hlinkClick r:id="rId3"/>
              </a:rPr>
              <a:t>34 U.S.C. 12291(a)(8)</a:t>
            </a:r>
            <a:r>
              <a:rPr lang="en-US" dirty="0">
                <a:effectLst/>
              </a:rPr>
              <a:t>, or “stalking” as defined in </a:t>
            </a:r>
            <a:r>
              <a:rPr lang="en-US" dirty="0">
                <a:effectLst/>
                <a:hlinkClick r:id="rId3"/>
              </a:rPr>
              <a:t>34 U.S.C. 12291(a)(30)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13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ED5D3-4A12-445D-A3EB-4FD339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0074-669A-43D2-8B0B-21A61B132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Complainant</a:t>
            </a:r>
            <a:r>
              <a:rPr lang="en-US" dirty="0"/>
              <a:t> means an individual who is alleged to be the victim of conduct that could constitute sexual harassment.</a:t>
            </a:r>
          </a:p>
          <a:p>
            <a:r>
              <a:rPr lang="en-US" i="1" dirty="0"/>
              <a:t>Respondent</a:t>
            </a:r>
            <a:r>
              <a:rPr lang="en-US" dirty="0"/>
              <a:t> means an individual who has been reported to be the perpetrator of conduct that could constitute sexual harassment.</a:t>
            </a:r>
          </a:p>
          <a:p>
            <a:r>
              <a:rPr lang="en-US" i="1" dirty="0"/>
              <a:t>Recipient</a:t>
            </a:r>
            <a:r>
              <a:rPr lang="en-US" dirty="0"/>
              <a:t>=ISU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3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054" y="365125"/>
            <a:ext cx="10082094" cy="1325563"/>
          </a:xfrm>
        </p:spPr>
        <p:txBody>
          <a:bodyPr/>
          <a:lstStyle/>
          <a:p>
            <a:r>
              <a:rPr lang="en-US" dirty="0"/>
              <a:t>WHEN TITLE IX RECEIVES A REPORT . . 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Outreach</a:t>
            </a:r>
          </a:p>
          <a:p>
            <a:endParaRPr lang="en-US" dirty="0"/>
          </a:p>
          <a:p>
            <a:r>
              <a:rPr lang="en-US" dirty="0"/>
              <a:t>Explain Options</a:t>
            </a:r>
          </a:p>
          <a:p>
            <a:endParaRPr lang="en-US" dirty="0"/>
          </a:p>
          <a:p>
            <a:r>
              <a:rPr lang="en-US" dirty="0"/>
              <a:t>Tailor an approach that is complainant centered and will best remedy the situation</a:t>
            </a:r>
          </a:p>
        </p:txBody>
      </p:sp>
    </p:spTree>
    <p:extLst>
      <p:ext uri="{BB962C8B-B14F-4D97-AF65-F5344CB8AC3E}">
        <p14:creationId xmlns:p14="http://schemas.microsoft.com/office/powerpoint/2010/main" val="208020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F3A6E-FF65-DC9F-7C70-D3580DC4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GRIEVANCE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374AE-DFE5-0D3E-53D1-BD9DC060B538}"/>
              </a:ext>
            </a:extLst>
          </p:cNvPr>
          <p:cNvSpPr txBox="1"/>
          <p:nvPr/>
        </p:nvSpPr>
        <p:spPr>
          <a:xfrm>
            <a:off x="2002054" y="1690688"/>
            <a:ext cx="61221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Process 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Violations of federal Title IX regulations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Most strict interpretation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Hearing, Cross-Examination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Process 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Conduct that falls under policy violations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Doesn’t rise to the level of Title 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No Hearing</a:t>
            </a:r>
          </a:p>
        </p:txBody>
      </p:sp>
    </p:spTree>
    <p:extLst>
      <p:ext uri="{BB962C8B-B14F-4D97-AF65-F5344CB8AC3E}">
        <p14:creationId xmlns:p14="http://schemas.microsoft.com/office/powerpoint/2010/main" val="175740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28649D2-8795-0F74-93BA-6A345FB15133}"/>
              </a:ext>
            </a:extLst>
          </p:cNvPr>
          <p:cNvSpPr txBox="1"/>
          <p:nvPr/>
        </p:nvSpPr>
        <p:spPr>
          <a:xfrm>
            <a:off x="2002054" y="1382563"/>
            <a:ext cx="1924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cs typeface="Arial" panose="020B0604020202020204" pitchFamily="34" charset="0"/>
              </a:rPr>
              <a:t>Complaint or Notice to TIXC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7E274-5BB9-1944-6F9F-EA33303A7EA0}"/>
              </a:ext>
            </a:extLst>
          </p:cNvPr>
          <p:cNvSpPr txBox="1"/>
          <p:nvPr/>
        </p:nvSpPr>
        <p:spPr>
          <a:xfrm>
            <a:off x="3926594" y="1388760"/>
            <a:ext cx="189743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Following a formal complaint</a:t>
            </a:r>
          </a:p>
          <a:p>
            <a:endParaRPr lang="en-US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Jurisdiction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Dismissal?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Policy violation implicated?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Reinstatement to another process?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Informal or Formal Resolution?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8926BC-D196-98DF-4CB4-4C7BCEEF1080}"/>
              </a:ext>
            </a:extLst>
          </p:cNvPr>
          <p:cNvSpPr txBox="1"/>
          <p:nvPr/>
        </p:nvSpPr>
        <p:spPr>
          <a:xfrm>
            <a:off x="9545840" y="1388760"/>
            <a:ext cx="17972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Standing?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Vacate?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Remand?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Substitute?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427357-E927-4D3E-3B97-C0AA9F9AA7F6}"/>
              </a:ext>
            </a:extLst>
          </p:cNvPr>
          <p:cNvSpPr txBox="1"/>
          <p:nvPr/>
        </p:nvSpPr>
        <p:spPr>
          <a:xfrm>
            <a:off x="7648409" y="1423003"/>
            <a:ext cx="18974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Cross-examination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Determination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Sanction?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Remedies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884D16-29B0-5B6B-3C55-EB3C21F12E81}"/>
              </a:ext>
            </a:extLst>
          </p:cNvPr>
          <p:cNvSpPr txBox="1"/>
          <p:nvPr/>
        </p:nvSpPr>
        <p:spPr>
          <a:xfrm>
            <a:off x="5723869" y="1388760"/>
            <a:ext cx="2024696" cy="45243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Notice to Parties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Identification of witnesses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Interview scheduling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Evidence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Report Drafted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Evidence and Report Shared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Investigation report finalized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A5316B4-E497-4AE7-A878-888B24D14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054" y="222971"/>
            <a:ext cx="9681287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42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82FE-9359-473E-8BDF-38E609B73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INVESTIGATE?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F3B94-FFB6-45DD-8C26-4A57CC549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Upon receipt of a formal complaint</a:t>
            </a:r>
          </a:p>
          <a:p>
            <a:pPr lvl="1"/>
            <a:r>
              <a:rPr lang="en-US" dirty="0"/>
              <a:t>Informal resolution offered at the intake and must be agreed upon. </a:t>
            </a:r>
          </a:p>
          <a:p>
            <a:pPr lvl="1"/>
            <a:r>
              <a:rPr lang="en-US" dirty="0"/>
              <a:t>Many different forms</a:t>
            </a:r>
          </a:p>
          <a:p>
            <a:r>
              <a:rPr lang="en-US" dirty="0"/>
              <a:t>When the Coordinator deems an investigation is warranted (and signs the formal complaint)</a:t>
            </a:r>
          </a:p>
          <a:p>
            <a:r>
              <a:rPr lang="en-US" dirty="0"/>
              <a:t>Once a formal complaint is filed, the duty to investigate is absolute</a:t>
            </a:r>
          </a:p>
          <a:p>
            <a:pPr lvl="1"/>
            <a:r>
              <a:rPr lang="en-US" dirty="0"/>
              <a:t>At a minimum, an initial assessment (formerly preliminary inquiry) must be completed</a:t>
            </a:r>
          </a:p>
        </p:txBody>
      </p:sp>
    </p:spTree>
    <p:extLst>
      <p:ext uri="{BB962C8B-B14F-4D97-AF65-F5344CB8AC3E}">
        <p14:creationId xmlns:p14="http://schemas.microsoft.com/office/powerpoint/2010/main" val="2366248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82FE-9359-473E-8BDF-38E609B73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F3B94-FFB6-45DD-8C26-4A57CC549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Control over the harasser (Respondent) AND control over the context of the harassment</a:t>
            </a:r>
          </a:p>
          <a:p>
            <a:endParaRPr lang="en-US" sz="2400" dirty="0"/>
          </a:p>
          <a:p>
            <a:pPr algn="l"/>
            <a:r>
              <a:rPr lang="en-US" sz="2400" b="0" i="0" u="none" strike="noStrike" baseline="0" dirty="0">
                <a:ea typeface="Roboto" panose="02000000000000000000" pitchFamily="2" charset="0"/>
              </a:rPr>
              <a:t>At the time of filing a formal complaint, a Complainant must be participating in or attempting to participate in the Recipient’s education program or activity.</a:t>
            </a:r>
          </a:p>
          <a:p>
            <a:pPr marL="0" indent="0" algn="l">
              <a:buNone/>
            </a:pPr>
            <a:endParaRPr lang="en-US" sz="2400" b="0" i="0" u="none" strike="noStrike" baseline="0" dirty="0">
              <a:ea typeface="Roboto" panose="02000000000000000000" pitchFamily="2" charset="0"/>
            </a:endParaRPr>
          </a:p>
          <a:p>
            <a:pPr lvl="1"/>
            <a:r>
              <a:rPr lang="en-US" sz="2000" dirty="0">
                <a:ea typeface="Roboto" panose="02000000000000000000" pitchFamily="2" charset="0"/>
              </a:rPr>
              <a:t>locations, events, or circumstances under substantial control.</a:t>
            </a:r>
          </a:p>
          <a:p>
            <a:pPr marL="457200" lvl="1" indent="0">
              <a:buNone/>
            </a:pPr>
            <a:endParaRPr lang="en-US" sz="2000" b="0" i="0" u="none" strike="noStrike" baseline="0" dirty="0">
              <a:ea typeface="Roboto" panose="02000000000000000000" pitchFamily="2" charset="0"/>
            </a:endParaRPr>
          </a:p>
          <a:p>
            <a:pPr algn="l"/>
            <a:r>
              <a:rPr lang="en-US" sz="2400" dirty="0">
                <a:ea typeface="Roboto" panose="02000000000000000000" pitchFamily="2" charset="0"/>
              </a:rPr>
              <a:t>In the United States</a:t>
            </a:r>
            <a:endParaRPr lang="en-US" sz="2000" dirty="0">
              <a:ea typeface="Roboto" panose="02000000000000000000" pitchFamily="2" charset="0"/>
            </a:endParaRPr>
          </a:p>
          <a:p>
            <a:pPr marL="457200" lvl="1" indent="0">
              <a:buNone/>
            </a:pPr>
            <a:endParaRPr lang="en-US" sz="2000" dirty="0">
              <a:ea typeface="Roboto" panose="02000000000000000000" pitchFamily="2" charset="0"/>
            </a:endParaRPr>
          </a:p>
          <a:p>
            <a:pPr lvl="1"/>
            <a:endParaRPr lang="en-US" sz="2000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07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82FE-9359-473E-8BDF-38E609B73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F3B94-FFB6-45DD-8C26-4A57CC549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2054" y="1690688"/>
            <a:ext cx="9654140" cy="4944341"/>
          </a:xfrm>
        </p:spPr>
        <p:txBody>
          <a:bodyPr>
            <a:normAutofit fontScale="47500" lnSpcReduction="20000"/>
          </a:bodyPr>
          <a:lstStyle/>
          <a:p>
            <a:pPr marL="457200" lvl="1" indent="0">
              <a:buNone/>
            </a:pPr>
            <a:r>
              <a:rPr lang="en-US" sz="3600" dirty="0">
                <a:ea typeface="Roboto" panose="02000000000000000000" pitchFamily="2" charset="0"/>
              </a:rPr>
              <a:t>ISUPP 3100</a:t>
            </a:r>
          </a:p>
          <a:p>
            <a:pPr marL="457200" lvl="1" indent="0">
              <a:buNone/>
            </a:pPr>
            <a:endParaRPr lang="en-US" sz="3600" dirty="0">
              <a:ea typeface="Roboto" panose="02000000000000000000" pitchFamily="2" charset="0"/>
            </a:endParaRPr>
          </a:p>
          <a:p>
            <a:pPr marL="457200" lvl="1" indent="0">
              <a:buNone/>
            </a:pPr>
            <a:r>
              <a:rPr lang="en-US" sz="3600" dirty="0"/>
              <a:t>This policy can also be applicable to the effects of off-campus misconduct that effectively deprive someone of access to the University’s educational program. The University may also extend jurisdiction to off-campus and/or to online conduct with the Title IX Coordinator determining that the conduct affects a substantial University interest. </a:t>
            </a:r>
            <a:endParaRPr lang="en-US" sz="3600" dirty="0">
              <a:ea typeface="Roboto" panose="02000000000000000000" pitchFamily="2" charset="0"/>
            </a:endParaRPr>
          </a:p>
          <a:p>
            <a:pPr marL="457200" lvl="1" indent="0">
              <a:buNone/>
            </a:pPr>
            <a:endParaRPr lang="en-US" sz="3600" dirty="0">
              <a:ea typeface="Roboto" panose="02000000000000000000" pitchFamily="2" charset="0"/>
            </a:endParaRPr>
          </a:p>
          <a:p>
            <a:pPr marL="457200" lvl="1" indent="0">
              <a:buNone/>
            </a:pPr>
            <a:endParaRPr lang="en-US" sz="3600" dirty="0">
              <a:ea typeface="Roboto" panose="02000000000000000000" pitchFamily="2" charset="0"/>
            </a:endParaRPr>
          </a:p>
          <a:p>
            <a:pPr marL="457200" lvl="1" indent="0">
              <a:buNone/>
            </a:pPr>
            <a:r>
              <a:rPr lang="en-US" sz="3600" dirty="0">
                <a:ea typeface="Roboto" panose="02000000000000000000" pitchFamily="2" charset="0"/>
              </a:rPr>
              <a:t>A substantial University interest includes:</a:t>
            </a:r>
          </a:p>
          <a:p>
            <a:pPr marL="457200" lvl="1" indent="0">
              <a:buNone/>
            </a:pPr>
            <a:endParaRPr lang="en-US" sz="3600" dirty="0">
              <a:ea typeface="Roboto" panose="02000000000000000000" pitchFamily="2" charset="0"/>
            </a:endParaRPr>
          </a:p>
          <a:p>
            <a:pPr marL="1200150" lvl="1" indent="-742950">
              <a:buFont typeface="+mj-lt"/>
              <a:buAutoNum type="alphaUcPeriod"/>
            </a:pPr>
            <a:r>
              <a:rPr lang="en-US" sz="3600" dirty="0">
                <a:ea typeface="Roboto" panose="02000000000000000000" pitchFamily="2" charset="0"/>
              </a:rPr>
              <a:t>Any action that constitutes a criminal offense as defined by law. This includes, but is not limited to, single or repeat violation of any local, state, or federal law;</a:t>
            </a:r>
          </a:p>
          <a:p>
            <a:pPr marL="1200150" lvl="1" indent="-742950">
              <a:buFont typeface="+mj-lt"/>
              <a:buAutoNum type="alphaUcPeriod"/>
            </a:pPr>
            <a:endParaRPr lang="en-US" sz="3600" dirty="0">
              <a:ea typeface="Roboto" panose="02000000000000000000" pitchFamily="2" charset="0"/>
            </a:endParaRPr>
          </a:p>
          <a:p>
            <a:pPr marL="1200150" lvl="1" indent="-742950">
              <a:buFont typeface="+mj-lt"/>
              <a:buAutoNum type="alphaUcPeriod"/>
            </a:pPr>
            <a:r>
              <a:rPr lang="en-US" sz="3600" dirty="0">
                <a:ea typeface="Roboto" panose="02000000000000000000" pitchFamily="2" charset="0"/>
              </a:rPr>
              <a:t>Any situation in which it is determined that the Respondent poses an immediate threat to the physical health or safety of any student or other individual;</a:t>
            </a:r>
          </a:p>
          <a:p>
            <a:pPr marL="1200150" lvl="1" indent="-742950">
              <a:buFont typeface="+mj-lt"/>
              <a:buAutoNum type="alphaUcPeriod"/>
            </a:pPr>
            <a:endParaRPr lang="en-US" sz="3600" dirty="0">
              <a:ea typeface="Roboto" panose="02000000000000000000" pitchFamily="2" charset="0"/>
            </a:endParaRPr>
          </a:p>
          <a:p>
            <a:pPr marL="1200150" lvl="1" indent="-742950">
              <a:buFont typeface="+mj-lt"/>
              <a:buAutoNum type="alphaUcPeriod"/>
            </a:pPr>
            <a:r>
              <a:rPr lang="en-US" sz="3600" dirty="0">
                <a:ea typeface="Roboto" panose="02000000000000000000" pitchFamily="2" charset="0"/>
              </a:rPr>
              <a:t>Any situation that significantly impinges upon the rights, property, or achievements of oneself or others or significantly breaches the peace and/or causes social disorder; and/or</a:t>
            </a:r>
          </a:p>
          <a:p>
            <a:pPr marL="1200150" lvl="1" indent="-742950">
              <a:buFont typeface="+mj-lt"/>
              <a:buAutoNum type="alphaUcPeriod"/>
            </a:pPr>
            <a:endParaRPr lang="en-US" sz="3600" dirty="0">
              <a:ea typeface="Roboto" panose="02000000000000000000" pitchFamily="2" charset="0"/>
            </a:endParaRPr>
          </a:p>
          <a:p>
            <a:pPr marL="1200150" lvl="1" indent="-742950">
              <a:buFont typeface="+mj-lt"/>
              <a:buAutoNum type="alphaUcPeriod"/>
            </a:pPr>
            <a:r>
              <a:rPr lang="en-US" sz="3600" dirty="0">
                <a:ea typeface="Roboto" panose="02000000000000000000" pitchFamily="2" charset="0"/>
              </a:rPr>
              <a:t>Any situation that is detrimental to the educational interests or mission of the University.</a:t>
            </a:r>
          </a:p>
          <a:p>
            <a:pPr lvl="1"/>
            <a:endParaRPr lang="en-US" sz="2000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41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1-test" id="{0514A3DF-56A7-E04D-B803-63C64B2DE8EF}" vid="{AB0789F3-992A-9045-B18F-D9A574E356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17245</TotalTime>
  <Words>1030</Words>
  <Application>Microsoft Office PowerPoint</Application>
  <PresentationFormat>Widescreen</PresentationFormat>
  <Paragraphs>148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Roboto</vt:lpstr>
      <vt:lpstr>Roboto Slab</vt:lpstr>
      <vt:lpstr>Office Theme</vt:lpstr>
      <vt:lpstr>Title IX Investigator Training</vt:lpstr>
      <vt:lpstr>DEFINITIONS</vt:lpstr>
      <vt:lpstr>DEFINITIONS</vt:lpstr>
      <vt:lpstr>WHEN TITLE IX RECEIVES A REPORT . . .</vt:lpstr>
      <vt:lpstr>GRIEVANCE PROCESS</vt:lpstr>
      <vt:lpstr>PowerPoint Presentation</vt:lpstr>
      <vt:lpstr>WHEN TO INVESTIGATE?</vt:lpstr>
      <vt:lpstr>JURISDICTION</vt:lpstr>
      <vt:lpstr>JURISDICTION</vt:lpstr>
      <vt:lpstr>WHO SHOULD INVESTIGATE?</vt:lpstr>
      <vt:lpstr>NOTICE:</vt:lpstr>
      <vt:lpstr>10 STEPS OF AN INVESTIGATION</vt:lpstr>
      <vt:lpstr>10 STEPS OF AN INVESTIGATION</vt:lpstr>
      <vt:lpstr>INVESTIGATION: STRATEGY</vt:lpstr>
      <vt:lpstr>INVESTIGATION: STRATEGY</vt:lpstr>
      <vt:lpstr>INVESTIGATION: NOTES</vt:lpstr>
      <vt:lpstr>INVESTIGATION: NOTES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Administrator</cp:lastModifiedBy>
  <cp:revision>25</cp:revision>
  <dcterms:created xsi:type="dcterms:W3CDTF">2019-07-30T18:56:19Z</dcterms:created>
  <dcterms:modified xsi:type="dcterms:W3CDTF">2023-01-17T20:50:16Z</dcterms:modified>
</cp:coreProperties>
</file>