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6" r:id="rId3"/>
    <p:sldId id="287" r:id="rId4"/>
    <p:sldId id="265" r:id="rId5"/>
    <p:sldId id="270" r:id="rId6"/>
    <p:sldId id="276" r:id="rId7"/>
    <p:sldId id="291" r:id="rId8"/>
    <p:sldId id="292" r:id="rId9"/>
    <p:sldId id="298" r:id="rId10"/>
    <p:sldId id="299" r:id="rId11"/>
    <p:sldId id="293" r:id="rId12"/>
    <p:sldId id="294" r:id="rId13"/>
    <p:sldId id="295" r:id="rId14"/>
    <p:sldId id="296" r:id="rId15"/>
    <p:sldId id="297" r:id="rId16"/>
    <p:sldId id="300" r:id="rId17"/>
    <p:sldId id="301" r:id="rId18"/>
    <p:sldId id="29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FF8CB0A-A461-4014-9E9D-9D9023D7D708}">
          <p14:sldIdLst>
            <p14:sldId id="256"/>
            <p14:sldId id="286"/>
            <p14:sldId id="287"/>
            <p14:sldId id="265"/>
            <p14:sldId id="270"/>
            <p14:sldId id="276"/>
            <p14:sldId id="291"/>
            <p14:sldId id="292"/>
            <p14:sldId id="298"/>
            <p14:sldId id="299"/>
            <p14:sldId id="293"/>
            <p14:sldId id="294"/>
            <p14:sldId id="295"/>
            <p14:sldId id="296"/>
            <p14:sldId id="297"/>
            <p14:sldId id="300"/>
            <p14:sldId id="301"/>
            <p14:sldId id="29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75911" autoAdjust="0"/>
  </p:normalViewPr>
  <p:slideViewPr>
    <p:cSldViewPr snapToGrid="0" snapToObjects="1">
      <p:cViewPr varScale="1">
        <p:scale>
          <a:sx n="53" d="100"/>
          <a:sy n="53" d="100"/>
        </p:scale>
        <p:origin x="114" y="2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ED0AC6-D137-2449-B607-46C7F68231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583D37-7FB8-C74F-BC5A-2D736908434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371D2C-1A8C-A24D-8A57-69FA7C4A3221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D6189E-3157-C740-988F-070148560AA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672A70-0CB8-3E41-BE28-BBD7ED5C44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4AB7E-1883-9445-8A94-C7882DBB0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76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DAAE3-D9F5-4AE4-8757-D485E9FF43F3}" type="datetimeFigureOut">
              <a:rPr lang="en-US" smtClean="0"/>
              <a:t>1/16/2024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9512C-1A53-48BF-87AF-FF83DFA39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648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Talk about report vs Complaint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9512C-1A53-48BF-87AF-FF83DFA39E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81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 option it either fits or </a:t>
            </a:r>
            <a:r>
              <a:rPr lang="en-US" dirty="0" err="1"/>
              <a:t>doesnt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A9512C-1A53-48BF-87AF-FF83DFA39E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773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3FBA1-7192-EA4F-944A-D94EB4F6F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17558" y="3869357"/>
            <a:ext cx="9529010" cy="1989171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684B7A-927A-FF47-9BF4-6ABDF03EC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7558" y="6073541"/>
            <a:ext cx="9529010" cy="56067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1339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525EB-E7DD-7947-9ADE-61E4C0AF4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CCD3D-234A-944D-A6D9-B83D56B758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780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F57AC-7706-494B-9F54-6D27D51B1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14E99D-BC7D-E94E-A4C1-1ED64B62A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002054" y="1825625"/>
            <a:ext cx="4523874" cy="4738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474FB7-3045-A24C-BC58-8480E52AD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70306" y="1825625"/>
            <a:ext cx="4985887" cy="4738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206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28D0C-C3F1-7C48-B97F-F2331941D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5420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C19FB-D94B-4F48-8A8C-4EA726419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2429" y="457200"/>
            <a:ext cx="337846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8894E-E91D-A14B-98BC-B1D920BDA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8199" y="457200"/>
            <a:ext cx="6172200" cy="61264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57DEF4-FA3A-F744-A2AB-43686B8EF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992429" y="2057400"/>
            <a:ext cx="337846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5354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09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B97DC4-7309-434D-B4DC-8539145D9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054" y="365125"/>
            <a:ext cx="965414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31630-A15E-414E-9A9B-D5B6DFA42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02054" y="1825625"/>
            <a:ext cx="9654140" cy="4809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Google Shape;60;p14">
            <a:extLst>
              <a:ext uri="{FF2B5EF4-FFF2-40B4-BE49-F238E27FC236}">
                <a16:creationId xmlns:a16="http://schemas.microsoft.com/office/drawing/2014/main" id="{C014759B-16C6-E343-AAC2-AA03FF19D869}"/>
              </a:ext>
            </a:extLst>
          </p:cNvPr>
          <p:cNvSpPr/>
          <p:nvPr userDrawn="1"/>
        </p:nvSpPr>
        <p:spPr>
          <a:xfrm>
            <a:off x="0" y="-126"/>
            <a:ext cx="1817482" cy="68681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8" name="Google Shape;61;p14">
            <a:extLst>
              <a:ext uri="{FF2B5EF4-FFF2-40B4-BE49-F238E27FC236}">
                <a16:creationId xmlns:a16="http://schemas.microsoft.com/office/drawing/2014/main" id="{02F6B471-A908-814D-8A50-4F6BDD32A32F}"/>
              </a:ext>
            </a:extLst>
          </p:cNvPr>
          <p:cNvPicPr preferRelativeResize="0"/>
          <p:nvPr userDrawn="1"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55689" y="222971"/>
            <a:ext cx="1313919" cy="197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EF83ED5-4E0E-194B-A234-8160A09DB099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33087" y="6205287"/>
            <a:ext cx="951307" cy="42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87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6" r:id="rId5"/>
    <p:sldLayoutId id="214748365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Roboto Slab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Roboto" panose="020000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info.gov/link/uscode/34/12291" TargetMode="External"/><Relationship Id="rId2" Type="http://schemas.openxmlformats.org/officeDocument/2006/relationships/hyperlink" Target="https://www.govinfo.gov/link/uscode/20/109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2014A-0813-4E4B-B281-F9FD521504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2600" y="4330559"/>
            <a:ext cx="9598020" cy="1126358"/>
          </a:xfrm>
        </p:spPr>
        <p:txBody>
          <a:bodyPr>
            <a:normAutofit/>
          </a:bodyPr>
          <a:lstStyle/>
          <a:p>
            <a:pPr algn="l"/>
            <a:r>
              <a:rPr lang="en-US" sz="5500" b="1" dirty="0">
                <a:latin typeface="Roboto Slab" pitchFamily="2" charset="0"/>
                <a:ea typeface="Roboto Slab" pitchFamily="2" charset="0"/>
              </a:rPr>
              <a:t>Title IX Interviews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BF66D5-05AC-C148-BFA7-C6840118B9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42600" y="5649686"/>
            <a:ext cx="9598020" cy="463438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Issues with </a:t>
            </a:r>
            <a:r>
              <a:rPr lang="en-US" b="1" dirty="0" err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Inteviews</a:t>
            </a:r>
            <a:endParaRPr lang="en-US" b="1" dirty="0">
              <a:ea typeface="Roboto" panose="02000000000000000000" pitchFamily="2" charset="0"/>
            </a:endParaRPr>
          </a:p>
          <a:p>
            <a:pPr algn="l"/>
            <a:endParaRPr lang="en-US" b="1" dirty="0">
              <a:solidFill>
                <a:schemeClr val="tx2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Google Shape;60;p14">
            <a:extLst>
              <a:ext uri="{FF2B5EF4-FFF2-40B4-BE49-F238E27FC236}">
                <a16:creationId xmlns:a16="http://schemas.microsoft.com/office/drawing/2014/main" id="{F8448D5A-AD31-7E44-B0EC-60A05FD17413}"/>
              </a:ext>
            </a:extLst>
          </p:cNvPr>
          <p:cNvSpPr/>
          <p:nvPr/>
        </p:nvSpPr>
        <p:spPr>
          <a:xfrm>
            <a:off x="0" y="-126"/>
            <a:ext cx="1817482" cy="686813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6" name="Google Shape;61;p14">
            <a:extLst>
              <a:ext uri="{FF2B5EF4-FFF2-40B4-BE49-F238E27FC236}">
                <a16:creationId xmlns:a16="http://schemas.microsoft.com/office/drawing/2014/main" id="{E0F7C713-C0F1-C344-AE98-0E3DBD8DD71D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55689" y="222971"/>
            <a:ext cx="1313919" cy="19756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856A004-E63A-7948-8550-A0E178A62C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087" y="6205287"/>
            <a:ext cx="951307" cy="429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993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Rapport In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End the interview 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“What else do you think I should know?”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“What Questions do you have of me?”</a:t>
            </a:r>
            <a:endParaRPr lang="en-US" dirty="0"/>
          </a:p>
          <a:p>
            <a:pPr lvl="1">
              <a:lnSpc>
                <a:spcPct val="150000"/>
              </a:lnSpc>
            </a:pPr>
            <a:endParaRPr lang="en-US" sz="2800" dirty="0"/>
          </a:p>
          <a:p>
            <a:pPr marL="457200" lvl="1" indent="0">
              <a:lnSpc>
                <a:spcPct val="150000"/>
              </a:lnSpc>
              <a:buNone/>
            </a:pPr>
            <a:r>
              <a:rPr lang="en-US" sz="2800" dirty="0"/>
              <a:t>Why are these questions important?</a:t>
            </a:r>
          </a:p>
        </p:txBody>
      </p:sp>
    </p:spTree>
    <p:extLst>
      <p:ext uri="{BB962C8B-B14F-4D97-AF65-F5344CB8AC3E}">
        <p14:creationId xmlns:p14="http://schemas.microsoft.com/office/powerpoint/2010/main" val="3467306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Confirmation Bias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Seeking information that confirms initial beliefs 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3200" dirty="0"/>
              <a:t>Stereotyping Bias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Harboring preconceived notions based on stereotyping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Anchoring Bias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Fixating on initial information or perceptions, unable to adapt interview to responses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Authority Bias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Granting undue credit to the person being interviewed. </a:t>
            </a:r>
          </a:p>
        </p:txBody>
      </p:sp>
    </p:spTree>
    <p:extLst>
      <p:ext uri="{BB962C8B-B14F-4D97-AF65-F5344CB8AC3E}">
        <p14:creationId xmlns:p14="http://schemas.microsoft.com/office/powerpoint/2010/main" val="3237872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and Identifying Bias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Monitor Emotional Responses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Topic or Person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sz="3200" dirty="0"/>
              <a:t>Question Your Assumptions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Ask yourself why, try to understand motivations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Stay informed 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Stay educated and challenge your beliefs, broaden you understanding. </a:t>
            </a:r>
          </a:p>
        </p:txBody>
      </p:sp>
    </p:spTree>
    <p:extLst>
      <p:ext uri="{BB962C8B-B14F-4D97-AF65-F5344CB8AC3E}">
        <p14:creationId xmlns:p14="http://schemas.microsoft.com/office/powerpoint/2010/main" val="2488061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Difficult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Excessive Talker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Clear expectations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Be polite but firm and redirect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Guide the conversation back to key issues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989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Difficult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The “Non-Answer”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They don’t know, cant remember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Continue to probe to understand why they don’t remember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Try not to get upset, threaten or try to trick someone into answering.  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The manner in which they deflect may be relevant to credibility. </a:t>
            </a:r>
          </a:p>
        </p:txBody>
      </p:sp>
    </p:spTree>
    <p:extLst>
      <p:ext uri="{BB962C8B-B14F-4D97-AF65-F5344CB8AC3E}">
        <p14:creationId xmlns:p14="http://schemas.microsoft.com/office/powerpoint/2010/main" val="840611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Difficult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Challenging or Manipulative Person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Some interviewees try to control the narrative.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Confrontational or Friendly </a:t>
            </a:r>
            <a:endParaRPr lang="en-US" dirty="0"/>
          </a:p>
          <a:p>
            <a:pPr lvl="2">
              <a:lnSpc>
                <a:spcPct val="150000"/>
              </a:lnSpc>
            </a:pPr>
            <a:r>
              <a:rPr lang="en-US" sz="2400" dirty="0"/>
              <a:t>Avoid being baited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Pause the interview if you are becoming irritated or emotional </a:t>
            </a:r>
          </a:p>
          <a:p>
            <a:pPr lvl="2">
              <a:lnSpc>
                <a:spcPct val="150000"/>
              </a:lnSpc>
            </a:pPr>
            <a:r>
              <a:rPr lang="en-US" sz="2400" dirty="0"/>
              <a:t>Focus on the details, resist flattery</a:t>
            </a:r>
          </a:p>
          <a:p>
            <a:pPr marL="914400" lvl="2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25336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What information is available? 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What's the plan?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What are your roles? 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How will you handle obstacles? </a:t>
            </a:r>
            <a:endParaRPr lang="en-US" sz="2400" dirty="0"/>
          </a:p>
          <a:p>
            <a:pPr marL="914400" lvl="2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0719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Unwilling to schedule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Excessive cancellations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Refusing to submit in the </a:t>
            </a:r>
            <a:r>
              <a:rPr lang="en-US" sz="3200"/>
              <a:t>manner requested</a:t>
            </a:r>
            <a:endParaRPr lang="en-US" sz="2400" dirty="0"/>
          </a:p>
          <a:p>
            <a:pPr marL="914400" lvl="2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5176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4AF32-8144-40D7-9495-69CF10F98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A5D9D-C690-4504-ACF3-D85A930A00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611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ED5D3-4A12-445D-A3EB-4FD3397E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E0074-669A-43D2-8B0B-21A61B132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>
                <a:effectLst/>
              </a:rPr>
              <a:t>Sexual harassment</a:t>
            </a:r>
            <a:r>
              <a:rPr lang="en-US" dirty="0">
                <a:effectLst/>
              </a:rPr>
              <a:t> means conduct on the basis of sex that satisfies one or more of the following: 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(1) An employee of the recipient conditioning the provision of an aid, benefit, or service of the recipient on an individual's participation in unwelcome sexual conduct; 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(2) Unwelcome conduct determined by a reasonable person to be so </a:t>
            </a:r>
            <a:r>
              <a:rPr lang="en-US" b="1" dirty="0">
                <a:effectLst/>
              </a:rPr>
              <a:t>severe, pervasive, and objectively offensive </a:t>
            </a:r>
            <a:r>
              <a:rPr lang="en-US" dirty="0">
                <a:effectLst/>
              </a:rPr>
              <a:t>that it effectively denies a person equal access to the recipient's education program or activity; or </a:t>
            </a:r>
          </a:p>
          <a:p>
            <a:pPr marL="0" indent="0">
              <a:buNone/>
            </a:pPr>
            <a:r>
              <a:rPr lang="en-US" dirty="0">
                <a:effectLst/>
              </a:rPr>
              <a:t>(3) “Sexual assault” as defined in </a:t>
            </a:r>
            <a:r>
              <a:rPr lang="en-US" dirty="0">
                <a:effectLst/>
                <a:hlinkClick r:id="rId2"/>
              </a:rPr>
              <a:t>20 U.S.C. 1092(f)(6)(A)(v)</a:t>
            </a:r>
            <a:r>
              <a:rPr lang="en-US" dirty="0">
                <a:effectLst/>
              </a:rPr>
              <a:t>, “dating violence” as defined in </a:t>
            </a:r>
            <a:r>
              <a:rPr lang="en-US" dirty="0">
                <a:effectLst/>
                <a:hlinkClick r:id="rId3"/>
              </a:rPr>
              <a:t>34 U.S.C. 12291(a)(10)</a:t>
            </a:r>
            <a:r>
              <a:rPr lang="en-US" dirty="0">
                <a:effectLst/>
              </a:rPr>
              <a:t>, “domestic violence” as defined in </a:t>
            </a:r>
            <a:r>
              <a:rPr lang="en-US" dirty="0">
                <a:effectLst/>
                <a:hlinkClick r:id="rId3"/>
              </a:rPr>
              <a:t>34 U.S.C. 12291(a)(8)</a:t>
            </a:r>
            <a:r>
              <a:rPr lang="en-US" dirty="0">
                <a:effectLst/>
              </a:rPr>
              <a:t>, or “stalking” as defined in </a:t>
            </a:r>
            <a:r>
              <a:rPr lang="en-US" dirty="0">
                <a:effectLst/>
                <a:hlinkClick r:id="rId3"/>
              </a:rPr>
              <a:t>34 U.S.C. 12291(a)(30)</a:t>
            </a:r>
            <a:r>
              <a:rPr lang="en-US" dirty="0">
                <a:effectLst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132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ED5D3-4A12-445D-A3EB-4FD3397ED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E0074-669A-43D2-8B0B-21A61B132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Complainant</a:t>
            </a:r>
            <a:r>
              <a:rPr lang="en-US" dirty="0"/>
              <a:t> means an individual who is alleged to be the victim of conduct that could constitute sexual harassment.</a:t>
            </a:r>
          </a:p>
          <a:p>
            <a:r>
              <a:rPr lang="en-US" i="1" dirty="0"/>
              <a:t>Respondent</a:t>
            </a:r>
            <a:r>
              <a:rPr lang="en-US" dirty="0"/>
              <a:t> means an individual who has been reported to be the perpetrator of conduct that could constitute sexual harassment.</a:t>
            </a:r>
          </a:p>
          <a:p>
            <a:r>
              <a:rPr lang="en-US" i="1" dirty="0"/>
              <a:t>Recipient</a:t>
            </a:r>
            <a:r>
              <a:rPr lang="en-US" dirty="0"/>
              <a:t>=ISU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3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2054" y="365125"/>
            <a:ext cx="10082094" cy="1325563"/>
          </a:xfrm>
        </p:spPr>
        <p:txBody>
          <a:bodyPr/>
          <a:lstStyle/>
          <a:p>
            <a:r>
              <a:rPr lang="en-US" dirty="0"/>
              <a:t>WHEN TITLE IX RECEIVES A REPORT . . 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Outreach</a:t>
            </a:r>
          </a:p>
          <a:p>
            <a:endParaRPr lang="en-US" dirty="0"/>
          </a:p>
          <a:p>
            <a:r>
              <a:rPr lang="en-US" dirty="0"/>
              <a:t>Explain Options</a:t>
            </a:r>
          </a:p>
          <a:p>
            <a:endParaRPr lang="en-US" dirty="0"/>
          </a:p>
          <a:p>
            <a:r>
              <a:rPr lang="en-US" dirty="0"/>
              <a:t>Tailor an approach that is complainant centered and will best remedy the situation</a:t>
            </a:r>
          </a:p>
        </p:txBody>
      </p:sp>
    </p:spTree>
    <p:extLst>
      <p:ext uri="{BB962C8B-B14F-4D97-AF65-F5344CB8AC3E}">
        <p14:creationId xmlns:p14="http://schemas.microsoft.com/office/powerpoint/2010/main" val="2080206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F3A6E-FF65-DC9F-7C70-D3580DC42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GRIEVANCE PROCESS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5374AE-DFE5-0D3E-53D1-BD9DC060B538}"/>
              </a:ext>
            </a:extLst>
          </p:cNvPr>
          <p:cNvSpPr txBox="1"/>
          <p:nvPr/>
        </p:nvSpPr>
        <p:spPr>
          <a:xfrm>
            <a:off x="2002054" y="1690688"/>
            <a:ext cx="612218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Process 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Violations of federal Title IX regulations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Most strict interpretation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Hearing, Cross-Examination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Process 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Conduct that falls under policy violations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Doesn’t rise to the level of Title IX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</a:rPr>
              <a:t>No Hearing</a:t>
            </a:r>
          </a:p>
        </p:txBody>
      </p:sp>
    </p:spTree>
    <p:extLst>
      <p:ext uri="{BB962C8B-B14F-4D97-AF65-F5344CB8AC3E}">
        <p14:creationId xmlns:p14="http://schemas.microsoft.com/office/powerpoint/2010/main" val="1757401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28649D2-8795-0F74-93BA-6A345FB15133}"/>
              </a:ext>
            </a:extLst>
          </p:cNvPr>
          <p:cNvSpPr txBox="1"/>
          <p:nvPr/>
        </p:nvSpPr>
        <p:spPr>
          <a:xfrm>
            <a:off x="2002054" y="1382563"/>
            <a:ext cx="1924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cs typeface="Arial" panose="020B0604020202020204" pitchFamily="34" charset="0"/>
              </a:rPr>
              <a:t>Complaint or Notice to TIXC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7E274-5BB9-1944-6F9F-EA33303A7EA0}"/>
              </a:ext>
            </a:extLst>
          </p:cNvPr>
          <p:cNvSpPr txBox="1"/>
          <p:nvPr/>
        </p:nvSpPr>
        <p:spPr>
          <a:xfrm>
            <a:off x="3926594" y="1388760"/>
            <a:ext cx="1897431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Following a formal complaint</a:t>
            </a:r>
          </a:p>
          <a:p>
            <a:endParaRPr lang="en-US" sz="1600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Jurisdiction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Dismissal?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Policy violation implicated?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Reinstatement to another process?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Informal or Formal Resolution?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8926BC-D196-98DF-4CB4-4C7BCEEF1080}"/>
              </a:ext>
            </a:extLst>
          </p:cNvPr>
          <p:cNvSpPr txBox="1"/>
          <p:nvPr/>
        </p:nvSpPr>
        <p:spPr>
          <a:xfrm>
            <a:off x="9545840" y="1388760"/>
            <a:ext cx="17972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Standing?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Vacate?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Remand?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Substitute?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427357-E927-4D3E-3B97-C0AA9F9AA7F6}"/>
              </a:ext>
            </a:extLst>
          </p:cNvPr>
          <p:cNvSpPr txBox="1"/>
          <p:nvPr/>
        </p:nvSpPr>
        <p:spPr>
          <a:xfrm>
            <a:off x="7648409" y="1423003"/>
            <a:ext cx="189743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Cross-examination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Determination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Sanction?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Remedies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8884D16-29B0-5B6B-3C55-EB3C21F12E81}"/>
              </a:ext>
            </a:extLst>
          </p:cNvPr>
          <p:cNvSpPr txBox="1"/>
          <p:nvPr/>
        </p:nvSpPr>
        <p:spPr>
          <a:xfrm>
            <a:off x="5723869" y="1388760"/>
            <a:ext cx="202469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Notice to Parties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Identification of witnesses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Interview scheduling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Evidence Collection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Report Drafted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Evidence and Report Shared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Investigation report finalized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A5316B4-E497-4AE7-A878-888B24D143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054" y="222971"/>
            <a:ext cx="9681287" cy="1237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429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Rapport In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790692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Rapport In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Respect </a:t>
            </a:r>
            <a:endParaRPr lang="en-US" sz="2800" dirty="0"/>
          </a:p>
          <a:p>
            <a:r>
              <a:rPr lang="en-US" sz="3200" dirty="0"/>
              <a:t>Empathy</a:t>
            </a:r>
          </a:p>
        </p:txBody>
      </p:sp>
    </p:spTree>
    <p:extLst>
      <p:ext uri="{BB962C8B-B14F-4D97-AF65-F5344CB8AC3E}">
        <p14:creationId xmlns:p14="http://schemas.microsoft.com/office/powerpoint/2010/main" val="355927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48962-AA7F-45DE-8BE9-5F704C9FA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Rapport In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404B-32EF-45D3-BD50-EFFB41342E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Begin the interview with introductions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Outline the process of the interview and how it will be conducted. </a:t>
            </a:r>
          </a:p>
          <a:p>
            <a:pPr lvl="1">
              <a:lnSpc>
                <a:spcPct val="150000"/>
              </a:lnSpc>
            </a:pPr>
            <a:r>
              <a:rPr lang="en-US" sz="2800" dirty="0"/>
              <a:t>Expectations of behavior</a:t>
            </a:r>
          </a:p>
        </p:txBody>
      </p:sp>
    </p:spTree>
    <p:extLst>
      <p:ext uri="{BB962C8B-B14F-4D97-AF65-F5344CB8AC3E}">
        <p14:creationId xmlns:p14="http://schemas.microsoft.com/office/powerpoint/2010/main" val="4110871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Idaho State">
      <a:dk1>
        <a:srgbClr val="000000"/>
      </a:dk1>
      <a:lt1>
        <a:srgbClr val="FFFFFF"/>
      </a:lt1>
      <a:dk2>
        <a:srgbClr val="828282"/>
      </a:dk2>
      <a:lt2>
        <a:srgbClr val="E6E7E8"/>
      </a:lt2>
      <a:accent1>
        <a:srgbClr val="F37920"/>
      </a:accent1>
      <a:accent2>
        <a:srgbClr val="A7A7A7"/>
      </a:accent2>
      <a:accent3>
        <a:srgbClr val="A7A7A7"/>
      </a:accent3>
      <a:accent4>
        <a:srgbClr val="FFFFFF"/>
      </a:accent4>
      <a:accent5>
        <a:srgbClr val="F69240"/>
      </a:accent5>
      <a:accent6>
        <a:srgbClr val="F37920"/>
      </a:accent6>
      <a:hlink>
        <a:srgbClr val="F37920"/>
      </a:hlink>
      <a:folHlink>
        <a:srgbClr val="82828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-1-test" id="{0514A3DF-56A7-E04D-B803-63C64B2DE8EF}" vid="{AB0789F3-992A-9045-B18F-D9A574E356D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17532</TotalTime>
  <Words>643</Words>
  <Application>Microsoft Office PowerPoint</Application>
  <PresentationFormat>Widescreen</PresentationFormat>
  <Paragraphs>130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Roboto</vt:lpstr>
      <vt:lpstr>Roboto Slab</vt:lpstr>
      <vt:lpstr>Office Theme</vt:lpstr>
      <vt:lpstr>Title IX Interviews</vt:lpstr>
      <vt:lpstr>DEFINITIONS</vt:lpstr>
      <vt:lpstr>DEFINITIONS</vt:lpstr>
      <vt:lpstr>WHEN TITLE IX RECEIVES A REPORT . . .</vt:lpstr>
      <vt:lpstr>GRIEVANCE PROCESS</vt:lpstr>
      <vt:lpstr>PowerPoint Presentation</vt:lpstr>
      <vt:lpstr>Building Rapport In Interviews</vt:lpstr>
      <vt:lpstr>Building Rapport In Interviews</vt:lpstr>
      <vt:lpstr>Building Rapport In Interviews</vt:lpstr>
      <vt:lpstr>Building Rapport In Interviews</vt:lpstr>
      <vt:lpstr>Bias</vt:lpstr>
      <vt:lpstr>Managing and Identifying Bias</vt:lpstr>
      <vt:lpstr>Managing Difficult Interviews</vt:lpstr>
      <vt:lpstr>Managing Difficult Interviews</vt:lpstr>
      <vt:lpstr>Managing Difficult Interviews</vt:lpstr>
      <vt:lpstr>Strategy</vt:lpstr>
      <vt:lpstr>Other Issues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Administrator</cp:lastModifiedBy>
  <cp:revision>39</cp:revision>
  <dcterms:created xsi:type="dcterms:W3CDTF">2019-07-30T18:56:19Z</dcterms:created>
  <dcterms:modified xsi:type="dcterms:W3CDTF">2024-01-16T21:00:18Z</dcterms:modified>
</cp:coreProperties>
</file>