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256" r:id="rId2"/>
    <p:sldId id="286" r:id="rId3"/>
    <p:sldId id="287" r:id="rId4"/>
    <p:sldId id="265" r:id="rId5"/>
    <p:sldId id="270" r:id="rId6"/>
    <p:sldId id="276" r:id="rId7"/>
    <p:sldId id="291" r:id="rId8"/>
    <p:sldId id="304" r:id="rId9"/>
    <p:sldId id="306" r:id="rId10"/>
    <p:sldId id="305" r:id="rId11"/>
    <p:sldId id="303" r:id="rId12"/>
    <p:sldId id="313" r:id="rId13"/>
    <p:sldId id="307" r:id="rId14"/>
    <p:sldId id="308" r:id="rId15"/>
    <p:sldId id="309" r:id="rId16"/>
    <p:sldId id="310" r:id="rId17"/>
    <p:sldId id="311" r:id="rId18"/>
    <p:sldId id="312" r:id="rId19"/>
    <p:sldId id="290"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FF8CB0A-A461-4014-9E9D-9D9023D7D708}">
          <p14:sldIdLst>
            <p14:sldId id="256"/>
            <p14:sldId id="286"/>
            <p14:sldId id="287"/>
            <p14:sldId id="265"/>
            <p14:sldId id="270"/>
            <p14:sldId id="276"/>
            <p14:sldId id="291"/>
            <p14:sldId id="304"/>
            <p14:sldId id="306"/>
            <p14:sldId id="305"/>
            <p14:sldId id="303"/>
            <p14:sldId id="313"/>
            <p14:sldId id="307"/>
            <p14:sldId id="308"/>
            <p14:sldId id="309"/>
            <p14:sldId id="310"/>
            <p14:sldId id="311"/>
            <p14:sldId id="312"/>
            <p14:sldId id="29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11" autoAdjust="0"/>
    <p:restoredTop sz="75911" autoAdjust="0"/>
  </p:normalViewPr>
  <p:slideViewPr>
    <p:cSldViewPr snapToGrid="0" snapToObjects="1">
      <p:cViewPr varScale="1">
        <p:scale>
          <a:sx n="36" d="100"/>
          <a:sy n="36" d="100"/>
        </p:scale>
        <p:origin x="66" y="3090"/>
      </p:cViewPr>
      <p:guideLst/>
    </p:cSldViewPr>
  </p:slideViewPr>
  <p:notesTextViewPr>
    <p:cViewPr>
      <p:scale>
        <a:sx n="1" d="1"/>
        <a:sy n="1" d="1"/>
      </p:scale>
      <p:origin x="0" y="0"/>
    </p:cViewPr>
  </p:notesTextViewPr>
  <p:notesViewPr>
    <p:cSldViewPr snapToGrid="0" snapToObjects="1">
      <p:cViewPr varScale="1">
        <p:scale>
          <a:sx n="99" d="100"/>
          <a:sy n="99" d="100"/>
        </p:scale>
        <p:origin x="427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D0AC6-D137-2449-B607-46C7F68231B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A583D37-7FB8-C74F-BC5A-2D73690843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6371D2C-1A8C-A24D-8A57-69FA7C4A3221}" type="datetimeFigureOut">
              <a:rPr lang="en-US" smtClean="0"/>
              <a:t>6/20/2023</a:t>
            </a:fld>
            <a:endParaRPr lang="en-US"/>
          </a:p>
        </p:txBody>
      </p:sp>
      <p:sp>
        <p:nvSpPr>
          <p:cNvPr id="4" name="Footer Placeholder 3">
            <a:extLst>
              <a:ext uri="{FF2B5EF4-FFF2-40B4-BE49-F238E27FC236}">
                <a16:creationId xmlns:a16="http://schemas.microsoft.com/office/drawing/2014/main" id="{54D6189E-3157-C740-988F-070148560AA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8672A70-0CB8-3E41-BE28-BBD7ED5C449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974AB7E-1883-9445-8A94-C7882DBB094F}" type="slidenum">
              <a:rPr lang="en-US" smtClean="0"/>
              <a:t>‹#›</a:t>
            </a:fld>
            <a:endParaRPr lang="en-US"/>
          </a:p>
        </p:txBody>
      </p:sp>
    </p:spTree>
    <p:extLst>
      <p:ext uri="{BB962C8B-B14F-4D97-AF65-F5344CB8AC3E}">
        <p14:creationId xmlns:p14="http://schemas.microsoft.com/office/powerpoint/2010/main" val="2168760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ADAAE3-D9F5-4AE4-8757-D485E9FF43F3}" type="datetimeFigureOut">
              <a:rPr lang="en-US" smtClean="0"/>
              <a:t>6/20/2023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A9512C-1A53-48BF-87AF-FF83DFA39E84}" type="slidenum">
              <a:rPr lang="en-US" smtClean="0"/>
              <a:t>‹#›</a:t>
            </a:fld>
            <a:endParaRPr lang="en-US"/>
          </a:p>
        </p:txBody>
      </p:sp>
    </p:spTree>
    <p:extLst>
      <p:ext uri="{BB962C8B-B14F-4D97-AF65-F5344CB8AC3E}">
        <p14:creationId xmlns:p14="http://schemas.microsoft.com/office/powerpoint/2010/main" val="3465648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Talk about report vs Complaint</a:t>
            </a:r>
          </a:p>
        </p:txBody>
      </p:sp>
      <p:sp>
        <p:nvSpPr>
          <p:cNvPr id="4" name="Slide Number Placeholder 3"/>
          <p:cNvSpPr>
            <a:spLocks noGrp="1"/>
          </p:cNvSpPr>
          <p:nvPr>
            <p:ph type="sldNum" sz="quarter" idx="5"/>
          </p:nvPr>
        </p:nvSpPr>
        <p:spPr/>
        <p:txBody>
          <a:bodyPr/>
          <a:lstStyle/>
          <a:p>
            <a:fld id="{6BA9512C-1A53-48BF-87AF-FF83DFA39E84}" type="slidenum">
              <a:rPr lang="en-US" smtClean="0"/>
              <a:t>4</a:t>
            </a:fld>
            <a:endParaRPr lang="en-US"/>
          </a:p>
        </p:txBody>
      </p:sp>
    </p:spTree>
    <p:extLst>
      <p:ext uri="{BB962C8B-B14F-4D97-AF65-F5344CB8AC3E}">
        <p14:creationId xmlns:p14="http://schemas.microsoft.com/office/powerpoint/2010/main" val="3908681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option it either fits or </a:t>
            </a:r>
            <a:r>
              <a:rPr lang="en-US" dirty="0" err="1"/>
              <a:t>doesnt</a:t>
            </a:r>
            <a:endParaRPr lang="en-US" dirty="0"/>
          </a:p>
        </p:txBody>
      </p:sp>
      <p:sp>
        <p:nvSpPr>
          <p:cNvPr id="4" name="Slide Number Placeholder 3"/>
          <p:cNvSpPr>
            <a:spLocks noGrp="1"/>
          </p:cNvSpPr>
          <p:nvPr>
            <p:ph type="sldNum" sz="quarter" idx="5"/>
          </p:nvPr>
        </p:nvSpPr>
        <p:spPr/>
        <p:txBody>
          <a:bodyPr/>
          <a:lstStyle/>
          <a:p>
            <a:fld id="{6BA9512C-1A53-48BF-87AF-FF83DFA39E84}" type="slidenum">
              <a:rPr lang="en-US" smtClean="0"/>
              <a:t>5</a:t>
            </a:fld>
            <a:endParaRPr lang="en-US"/>
          </a:p>
        </p:txBody>
      </p:sp>
    </p:spTree>
    <p:extLst>
      <p:ext uri="{BB962C8B-B14F-4D97-AF65-F5344CB8AC3E}">
        <p14:creationId xmlns:p14="http://schemas.microsoft.com/office/powerpoint/2010/main" val="2945773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3FBA1-7192-EA4F-944A-D94EB4F6F561}"/>
              </a:ext>
            </a:extLst>
          </p:cNvPr>
          <p:cNvSpPr>
            <a:spLocks noGrp="1"/>
          </p:cNvSpPr>
          <p:nvPr>
            <p:ph type="ctrTitle"/>
          </p:nvPr>
        </p:nvSpPr>
        <p:spPr>
          <a:xfrm>
            <a:off x="2117558" y="3869357"/>
            <a:ext cx="9529010" cy="1989171"/>
          </a:xfrm>
        </p:spPr>
        <p:txBody>
          <a:bodyPr anchor="b"/>
          <a:lstStyle>
            <a:lvl1pPr algn="l">
              <a:defRPr sz="6000"/>
            </a:lvl1pPr>
          </a:lstStyle>
          <a:p>
            <a:r>
              <a:rPr lang="en-US" dirty="0"/>
              <a:t>Click to edit Master title style</a:t>
            </a:r>
          </a:p>
        </p:txBody>
      </p:sp>
      <p:sp>
        <p:nvSpPr>
          <p:cNvPr id="3" name="Subtitle 2">
            <a:extLst>
              <a:ext uri="{FF2B5EF4-FFF2-40B4-BE49-F238E27FC236}">
                <a16:creationId xmlns:a16="http://schemas.microsoft.com/office/drawing/2014/main" id="{8C684B7A-927A-FF47-9BF4-6ABDF03ECBA5}"/>
              </a:ext>
            </a:extLst>
          </p:cNvPr>
          <p:cNvSpPr>
            <a:spLocks noGrp="1"/>
          </p:cNvSpPr>
          <p:nvPr>
            <p:ph type="subTitle" idx="1"/>
          </p:nvPr>
        </p:nvSpPr>
        <p:spPr>
          <a:xfrm>
            <a:off x="2117558" y="6073541"/>
            <a:ext cx="9529010" cy="560672"/>
          </a:xfrm>
        </p:spPr>
        <p:txBody>
          <a:bodyPr/>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713397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525EB-E7DD-7947-9ADE-61E4C0AF45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BCCD3D-234A-944D-A6D9-B83D56B758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79780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6F57AC-7706-494B-9F54-6D27D51B13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14E99D-BC7D-E94E-A4C1-1ED64B62AED6}"/>
              </a:ext>
            </a:extLst>
          </p:cNvPr>
          <p:cNvSpPr>
            <a:spLocks noGrp="1"/>
          </p:cNvSpPr>
          <p:nvPr>
            <p:ph sz="half" idx="1"/>
          </p:nvPr>
        </p:nvSpPr>
        <p:spPr>
          <a:xfrm>
            <a:off x="2002054" y="1825625"/>
            <a:ext cx="4523874" cy="47388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474FB7-3045-A24C-BC58-8480E52AD988}"/>
              </a:ext>
            </a:extLst>
          </p:cNvPr>
          <p:cNvSpPr>
            <a:spLocks noGrp="1"/>
          </p:cNvSpPr>
          <p:nvPr>
            <p:ph sz="half" idx="2"/>
          </p:nvPr>
        </p:nvSpPr>
        <p:spPr>
          <a:xfrm>
            <a:off x="6670306" y="1825625"/>
            <a:ext cx="4985887" cy="47388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2067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28D0C-C3F1-7C48-B97F-F2331941D2C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55420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C19FB-D94B-4F48-8A8C-4EA726419306}"/>
              </a:ext>
            </a:extLst>
          </p:cNvPr>
          <p:cNvSpPr>
            <a:spLocks noGrp="1"/>
          </p:cNvSpPr>
          <p:nvPr>
            <p:ph type="title"/>
          </p:nvPr>
        </p:nvSpPr>
        <p:spPr>
          <a:xfrm>
            <a:off x="1992429" y="457200"/>
            <a:ext cx="3378468"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88894E-E91D-A14B-98BC-B1D920BDA18F}"/>
              </a:ext>
            </a:extLst>
          </p:cNvPr>
          <p:cNvSpPr>
            <a:spLocks noGrp="1"/>
          </p:cNvSpPr>
          <p:nvPr>
            <p:ph idx="1"/>
          </p:nvPr>
        </p:nvSpPr>
        <p:spPr>
          <a:xfrm>
            <a:off x="5568199" y="457200"/>
            <a:ext cx="6172200" cy="612648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8457DEF4-FA3A-F744-A2AB-43686B8EFA4A}"/>
              </a:ext>
            </a:extLst>
          </p:cNvPr>
          <p:cNvSpPr>
            <a:spLocks noGrp="1"/>
          </p:cNvSpPr>
          <p:nvPr>
            <p:ph type="body" sz="half" idx="2"/>
          </p:nvPr>
        </p:nvSpPr>
        <p:spPr>
          <a:xfrm>
            <a:off x="1992429" y="2057400"/>
            <a:ext cx="337846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605354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09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B97DC4-7309-434D-B4DC-8539145D9422}"/>
              </a:ext>
            </a:extLst>
          </p:cNvPr>
          <p:cNvSpPr>
            <a:spLocks noGrp="1"/>
          </p:cNvSpPr>
          <p:nvPr>
            <p:ph type="title"/>
          </p:nvPr>
        </p:nvSpPr>
        <p:spPr>
          <a:xfrm>
            <a:off x="2002054" y="365125"/>
            <a:ext cx="965414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A7531630-A15E-414E-9A9B-D5B6DFA423A8}"/>
              </a:ext>
            </a:extLst>
          </p:cNvPr>
          <p:cNvSpPr>
            <a:spLocks noGrp="1"/>
          </p:cNvSpPr>
          <p:nvPr>
            <p:ph type="body" idx="1"/>
          </p:nvPr>
        </p:nvSpPr>
        <p:spPr>
          <a:xfrm>
            <a:off x="2002054" y="1825625"/>
            <a:ext cx="9654140" cy="480940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Google Shape;60;p14">
            <a:extLst>
              <a:ext uri="{FF2B5EF4-FFF2-40B4-BE49-F238E27FC236}">
                <a16:creationId xmlns:a16="http://schemas.microsoft.com/office/drawing/2014/main" id="{C014759B-16C6-E343-AAC2-AA03FF19D869}"/>
              </a:ext>
            </a:extLst>
          </p:cNvPr>
          <p:cNvSpPr/>
          <p:nvPr userDrawn="1"/>
        </p:nvSpPr>
        <p:spPr>
          <a:xfrm>
            <a:off x="0" y="-126"/>
            <a:ext cx="1817482" cy="6868135"/>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Roboto" panose="02000000000000000000" pitchFamily="2" charset="0"/>
              <a:ea typeface="Roboto" panose="02000000000000000000" pitchFamily="2" charset="0"/>
            </a:endParaRPr>
          </a:p>
        </p:txBody>
      </p:sp>
      <p:pic>
        <p:nvPicPr>
          <p:cNvPr id="8" name="Google Shape;61;p14">
            <a:extLst>
              <a:ext uri="{FF2B5EF4-FFF2-40B4-BE49-F238E27FC236}">
                <a16:creationId xmlns:a16="http://schemas.microsoft.com/office/drawing/2014/main" id="{02F6B471-A908-814D-8A50-4F6BDD32A32F}"/>
              </a:ext>
            </a:extLst>
          </p:cNvPr>
          <p:cNvPicPr preferRelativeResize="0"/>
          <p:nvPr userDrawn="1"/>
        </p:nvPicPr>
        <p:blipFill>
          <a:blip r:embed="rId8">
            <a:alphaModFix/>
          </a:blip>
          <a:stretch>
            <a:fillRect/>
          </a:stretch>
        </p:blipFill>
        <p:spPr>
          <a:xfrm>
            <a:off x="255689" y="222971"/>
            <a:ext cx="1313919" cy="1975699"/>
          </a:xfrm>
          <a:prstGeom prst="rect">
            <a:avLst/>
          </a:prstGeom>
          <a:noFill/>
          <a:ln>
            <a:noFill/>
          </a:ln>
        </p:spPr>
      </p:pic>
      <p:pic>
        <p:nvPicPr>
          <p:cNvPr id="9" name="Picture 8">
            <a:extLst>
              <a:ext uri="{FF2B5EF4-FFF2-40B4-BE49-F238E27FC236}">
                <a16:creationId xmlns:a16="http://schemas.microsoft.com/office/drawing/2014/main" id="{2EF83ED5-4E0E-194B-A234-8160A09DB099}"/>
              </a:ext>
            </a:extLst>
          </p:cNvPr>
          <p:cNvPicPr>
            <a:picLocks noChangeAspect="1"/>
          </p:cNvPicPr>
          <p:nvPr userDrawn="1"/>
        </p:nvPicPr>
        <p:blipFill>
          <a:blip r:embed="rId9"/>
          <a:stretch>
            <a:fillRect/>
          </a:stretch>
        </p:blipFill>
        <p:spPr>
          <a:xfrm>
            <a:off x="433087" y="6205287"/>
            <a:ext cx="951307" cy="429742"/>
          </a:xfrm>
          <a:prstGeom prst="rect">
            <a:avLst/>
          </a:prstGeom>
        </p:spPr>
      </p:pic>
    </p:spTree>
    <p:extLst>
      <p:ext uri="{BB962C8B-B14F-4D97-AF65-F5344CB8AC3E}">
        <p14:creationId xmlns:p14="http://schemas.microsoft.com/office/powerpoint/2010/main" val="6458753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6" r:id="rId5"/>
    <p:sldLayoutId id="2147483655" r:id="rId6"/>
  </p:sldLayoutIdLst>
  <p:txStyles>
    <p:titleStyle>
      <a:lvl1pPr algn="l" defTabSz="914400" rtl="0" eaLnBrk="1" latinLnBrk="0" hangingPunct="1">
        <a:lnSpc>
          <a:spcPct val="90000"/>
        </a:lnSpc>
        <a:spcBef>
          <a:spcPct val="0"/>
        </a:spcBef>
        <a:buNone/>
        <a:defRPr sz="4400" b="1" i="0" kern="1200">
          <a:solidFill>
            <a:schemeClr val="tx1"/>
          </a:solidFill>
          <a:latin typeface="Roboto Slab"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Roboto" panose="02000000000000000000"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Roboto" panose="02000000000000000000"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Roboto" panose="02000000000000000000"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panose="02000000000000000000"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Roboto" panose="020000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govinfo.gov/link/uscode/34/12291" TargetMode="External"/><Relationship Id="rId2" Type="http://schemas.openxmlformats.org/officeDocument/2006/relationships/hyperlink" Target="https://www.govinfo.gov/link/uscode/20/1092"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2014A-0813-4E4B-B281-F9FD521504A3}"/>
              </a:ext>
            </a:extLst>
          </p:cNvPr>
          <p:cNvSpPr>
            <a:spLocks noGrp="1"/>
          </p:cNvSpPr>
          <p:nvPr>
            <p:ph type="ctrTitle"/>
          </p:nvPr>
        </p:nvSpPr>
        <p:spPr>
          <a:xfrm>
            <a:off x="2042600" y="4330559"/>
            <a:ext cx="9598020" cy="1126358"/>
          </a:xfrm>
        </p:spPr>
        <p:txBody>
          <a:bodyPr>
            <a:normAutofit fontScale="90000"/>
          </a:bodyPr>
          <a:lstStyle/>
          <a:p>
            <a:pPr algn="l"/>
            <a:r>
              <a:rPr lang="en-US" sz="5500" b="1" dirty="0">
                <a:latin typeface="Roboto Slab" pitchFamily="2" charset="0"/>
                <a:ea typeface="Roboto Slab" pitchFamily="2" charset="0"/>
              </a:rPr>
              <a:t>Title IX Evidence Analysis Training</a:t>
            </a:r>
          </a:p>
        </p:txBody>
      </p:sp>
      <p:sp>
        <p:nvSpPr>
          <p:cNvPr id="3" name="Subtitle 2">
            <a:extLst>
              <a:ext uri="{FF2B5EF4-FFF2-40B4-BE49-F238E27FC236}">
                <a16:creationId xmlns:a16="http://schemas.microsoft.com/office/drawing/2014/main" id="{ACBF66D5-05AC-C148-BFA7-C6840118B9F9}"/>
              </a:ext>
            </a:extLst>
          </p:cNvPr>
          <p:cNvSpPr>
            <a:spLocks noGrp="1"/>
          </p:cNvSpPr>
          <p:nvPr>
            <p:ph type="subTitle" idx="1"/>
          </p:nvPr>
        </p:nvSpPr>
        <p:spPr>
          <a:xfrm>
            <a:off x="2042600" y="5649686"/>
            <a:ext cx="9598020" cy="463438"/>
          </a:xfrm>
        </p:spPr>
        <p:txBody>
          <a:bodyPr>
            <a:normAutofit/>
          </a:bodyPr>
          <a:lstStyle/>
          <a:p>
            <a:pPr algn="l"/>
            <a:r>
              <a:rPr lang="en-US" b="1" dirty="0">
                <a:solidFill>
                  <a:schemeClr val="tx2"/>
                </a:solidFill>
                <a:latin typeface="Roboto" panose="02000000000000000000" pitchFamily="2" charset="0"/>
                <a:ea typeface="Roboto" panose="02000000000000000000" pitchFamily="2" charset="0"/>
              </a:rPr>
              <a:t>Relevant, Directly Related, Not Relevant?</a:t>
            </a:r>
            <a:endParaRPr lang="en-US" b="1" dirty="0">
              <a:ea typeface="Roboto" panose="02000000000000000000" pitchFamily="2" charset="0"/>
            </a:endParaRPr>
          </a:p>
          <a:p>
            <a:pPr algn="l"/>
            <a:endParaRPr lang="en-US" b="1" dirty="0">
              <a:solidFill>
                <a:schemeClr val="tx2"/>
              </a:solidFill>
              <a:latin typeface="Roboto" panose="02000000000000000000" pitchFamily="2" charset="0"/>
              <a:ea typeface="Roboto" panose="02000000000000000000" pitchFamily="2" charset="0"/>
            </a:endParaRPr>
          </a:p>
        </p:txBody>
      </p:sp>
      <p:sp>
        <p:nvSpPr>
          <p:cNvPr id="5" name="Google Shape;60;p14">
            <a:extLst>
              <a:ext uri="{FF2B5EF4-FFF2-40B4-BE49-F238E27FC236}">
                <a16:creationId xmlns:a16="http://schemas.microsoft.com/office/drawing/2014/main" id="{F8448D5A-AD31-7E44-B0EC-60A05FD17413}"/>
              </a:ext>
            </a:extLst>
          </p:cNvPr>
          <p:cNvSpPr/>
          <p:nvPr/>
        </p:nvSpPr>
        <p:spPr>
          <a:xfrm>
            <a:off x="0" y="-126"/>
            <a:ext cx="1817482" cy="6868135"/>
          </a:xfrm>
          <a:prstGeom prst="rect">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latin typeface="Roboto" panose="02000000000000000000" pitchFamily="2" charset="0"/>
              <a:ea typeface="Roboto" panose="02000000000000000000" pitchFamily="2" charset="0"/>
            </a:endParaRPr>
          </a:p>
        </p:txBody>
      </p:sp>
      <p:pic>
        <p:nvPicPr>
          <p:cNvPr id="6" name="Google Shape;61;p14">
            <a:extLst>
              <a:ext uri="{FF2B5EF4-FFF2-40B4-BE49-F238E27FC236}">
                <a16:creationId xmlns:a16="http://schemas.microsoft.com/office/drawing/2014/main" id="{E0F7C713-C0F1-C344-AE98-0E3DBD8DD71D}"/>
              </a:ext>
            </a:extLst>
          </p:cNvPr>
          <p:cNvPicPr preferRelativeResize="0"/>
          <p:nvPr/>
        </p:nvPicPr>
        <p:blipFill>
          <a:blip r:embed="rId2">
            <a:alphaModFix/>
          </a:blip>
          <a:stretch>
            <a:fillRect/>
          </a:stretch>
        </p:blipFill>
        <p:spPr>
          <a:xfrm>
            <a:off x="255689" y="222971"/>
            <a:ext cx="1313919" cy="1975699"/>
          </a:xfrm>
          <a:prstGeom prst="rect">
            <a:avLst/>
          </a:prstGeom>
          <a:noFill/>
          <a:ln>
            <a:noFill/>
          </a:ln>
        </p:spPr>
      </p:pic>
      <p:pic>
        <p:nvPicPr>
          <p:cNvPr id="8" name="Picture 7">
            <a:extLst>
              <a:ext uri="{FF2B5EF4-FFF2-40B4-BE49-F238E27FC236}">
                <a16:creationId xmlns:a16="http://schemas.microsoft.com/office/drawing/2014/main" id="{0856A004-E63A-7948-8550-A0E178A62CB4}"/>
              </a:ext>
            </a:extLst>
          </p:cNvPr>
          <p:cNvPicPr>
            <a:picLocks noChangeAspect="1"/>
          </p:cNvPicPr>
          <p:nvPr/>
        </p:nvPicPr>
        <p:blipFill>
          <a:blip r:embed="rId3"/>
          <a:stretch>
            <a:fillRect/>
          </a:stretch>
        </p:blipFill>
        <p:spPr>
          <a:xfrm>
            <a:off x="433087" y="6205287"/>
            <a:ext cx="951307" cy="429742"/>
          </a:xfrm>
          <a:prstGeom prst="rect">
            <a:avLst/>
          </a:prstGeom>
        </p:spPr>
      </p:pic>
    </p:spTree>
    <p:extLst>
      <p:ext uri="{BB962C8B-B14F-4D97-AF65-F5344CB8AC3E}">
        <p14:creationId xmlns:p14="http://schemas.microsoft.com/office/powerpoint/2010/main" val="3495993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C949F-7078-482E-B90E-AB887CDA811D}"/>
              </a:ext>
            </a:extLst>
          </p:cNvPr>
          <p:cNvSpPr>
            <a:spLocks noGrp="1"/>
          </p:cNvSpPr>
          <p:nvPr>
            <p:ph type="title"/>
          </p:nvPr>
        </p:nvSpPr>
        <p:spPr/>
        <p:txBody>
          <a:bodyPr/>
          <a:lstStyle/>
          <a:p>
            <a:r>
              <a:rPr lang="en-US" dirty="0"/>
              <a:t>Directly Related</a:t>
            </a:r>
          </a:p>
        </p:txBody>
      </p:sp>
      <p:sp>
        <p:nvSpPr>
          <p:cNvPr id="3" name="Content Placeholder 2">
            <a:extLst>
              <a:ext uri="{FF2B5EF4-FFF2-40B4-BE49-F238E27FC236}">
                <a16:creationId xmlns:a16="http://schemas.microsoft.com/office/drawing/2014/main" id="{A2127554-29A7-4E19-9EE5-8C61D0295B32}"/>
              </a:ext>
            </a:extLst>
          </p:cNvPr>
          <p:cNvSpPr>
            <a:spLocks noGrp="1"/>
          </p:cNvSpPr>
          <p:nvPr>
            <p:ph idx="1"/>
          </p:nvPr>
        </p:nvSpPr>
        <p:spPr/>
        <p:txBody>
          <a:bodyPr/>
          <a:lstStyle/>
          <a:p>
            <a:r>
              <a:rPr lang="en-US" dirty="0">
                <a:ea typeface="Roboto" panose="02000000000000000000" pitchFamily="2" charset="0"/>
              </a:rPr>
              <a:t>Evidence is directly related when it is connected to the complaint but is neither inculpatory nor exculpatory and will not be relied upon in the investigation report</a:t>
            </a:r>
          </a:p>
          <a:p>
            <a:r>
              <a:rPr lang="en-US" b="0" i="0" u="none" strike="noStrike" baseline="0" dirty="0">
                <a:solidFill>
                  <a:srgbClr val="000000"/>
                </a:solidFill>
                <a:ea typeface="Roboto" panose="02000000000000000000" pitchFamily="2" charset="0"/>
              </a:rPr>
              <a:t>Directly Related ≠ Relevant: “directly related” may sometimes encompass a broader universe of evidence than evidence that is “relevant.” 	</a:t>
            </a:r>
          </a:p>
          <a:p>
            <a:endParaRPr lang="en-US" dirty="0"/>
          </a:p>
        </p:txBody>
      </p:sp>
    </p:spTree>
    <p:extLst>
      <p:ext uri="{BB962C8B-B14F-4D97-AF65-F5344CB8AC3E}">
        <p14:creationId xmlns:p14="http://schemas.microsoft.com/office/powerpoint/2010/main" val="37632400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88EE77-AA1D-4019-A959-07545EAC6D3B}"/>
              </a:ext>
            </a:extLst>
          </p:cNvPr>
          <p:cNvSpPr>
            <a:spLocks noGrp="1"/>
          </p:cNvSpPr>
          <p:nvPr>
            <p:ph type="title"/>
          </p:nvPr>
        </p:nvSpPr>
        <p:spPr/>
        <p:txBody>
          <a:bodyPr/>
          <a:lstStyle/>
          <a:p>
            <a:r>
              <a:rPr lang="en-US" dirty="0"/>
              <a:t>Evidence</a:t>
            </a:r>
          </a:p>
        </p:txBody>
      </p:sp>
      <p:pic>
        <p:nvPicPr>
          <p:cNvPr id="5" name="Picture 4">
            <a:extLst>
              <a:ext uri="{FF2B5EF4-FFF2-40B4-BE49-F238E27FC236}">
                <a16:creationId xmlns:a16="http://schemas.microsoft.com/office/drawing/2014/main" id="{75024105-8DA6-4A32-BA80-81DFDF43D0CC}"/>
              </a:ext>
            </a:extLst>
          </p:cNvPr>
          <p:cNvPicPr>
            <a:picLocks noChangeAspect="1"/>
          </p:cNvPicPr>
          <p:nvPr/>
        </p:nvPicPr>
        <p:blipFill>
          <a:blip r:embed="rId2"/>
          <a:stretch>
            <a:fillRect/>
          </a:stretch>
        </p:blipFill>
        <p:spPr>
          <a:xfrm>
            <a:off x="2679911" y="1534266"/>
            <a:ext cx="8298426" cy="5152103"/>
          </a:xfrm>
          <a:prstGeom prst="rect">
            <a:avLst/>
          </a:prstGeom>
        </p:spPr>
      </p:pic>
    </p:spTree>
    <p:extLst>
      <p:ext uri="{BB962C8B-B14F-4D97-AF65-F5344CB8AC3E}">
        <p14:creationId xmlns:p14="http://schemas.microsoft.com/office/powerpoint/2010/main" val="1923147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70C20-C836-491F-85CD-CE10FFA7EA1B}"/>
              </a:ext>
            </a:extLst>
          </p:cNvPr>
          <p:cNvSpPr>
            <a:spLocks noGrp="1"/>
          </p:cNvSpPr>
          <p:nvPr>
            <p:ph type="title"/>
          </p:nvPr>
        </p:nvSpPr>
        <p:spPr/>
        <p:txBody>
          <a:bodyPr/>
          <a:lstStyle/>
          <a:p>
            <a:r>
              <a:rPr lang="en-US" dirty="0"/>
              <a:t>Three Buckets</a:t>
            </a:r>
          </a:p>
        </p:txBody>
      </p:sp>
      <p:sp>
        <p:nvSpPr>
          <p:cNvPr id="4" name="Flowchart: Manual Operation 3">
            <a:extLst>
              <a:ext uri="{FF2B5EF4-FFF2-40B4-BE49-F238E27FC236}">
                <a16:creationId xmlns:a16="http://schemas.microsoft.com/office/drawing/2014/main" id="{9B3871D1-7CCB-4FD5-ABEA-08CE4DE64B37}"/>
              </a:ext>
            </a:extLst>
          </p:cNvPr>
          <p:cNvSpPr/>
          <p:nvPr/>
        </p:nvSpPr>
        <p:spPr>
          <a:xfrm>
            <a:off x="2002054" y="2819400"/>
            <a:ext cx="2686050" cy="2514600"/>
          </a:xfrm>
          <a:prstGeom prst="flowChartManualOperatio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Roboto" panose="02000000000000000000" pitchFamily="2" charset="0"/>
                <a:ea typeface="Roboto" panose="02000000000000000000" pitchFamily="2" charset="0"/>
              </a:rPr>
              <a:t>Relevant</a:t>
            </a:r>
            <a:endParaRPr lang="en-US" b="1" dirty="0">
              <a:latin typeface="Roboto" panose="02000000000000000000" pitchFamily="2" charset="0"/>
              <a:ea typeface="Roboto" panose="02000000000000000000" pitchFamily="2" charset="0"/>
            </a:endParaRPr>
          </a:p>
        </p:txBody>
      </p:sp>
      <p:sp>
        <p:nvSpPr>
          <p:cNvPr id="7" name="Flowchart: Manual Operation 6">
            <a:extLst>
              <a:ext uri="{FF2B5EF4-FFF2-40B4-BE49-F238E27FC236}">
                <a16:creationId xmlns:a16="http://schemas.microsoft.com/office/drawing/2014/main" id="{C785AFCA-CDB5-4D33-9D20-C7BBA7C33004}"/>
              </a:ext>
            </a:extLst>
          </p:cNvPr>
          <p:cNvSpPr/>
          <p:nvPr/>
        </p:nvSpPr>
        <p:spPr>
          <a:xfrm>
            <a:off x="8970144" y="2819400"/>
            <a:ext cx="2686050" cy="2514600"/>
          </a:xfrm>
          <a:prstGeom prst="flowChartManualOperatio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Roboto" panose="02000000000000000000" pitchFamily="2" charset="0"/>
                <a:ea typeface="Roboto" panose="02000000000000000000" pitchFamily="2" charset="0"/>
              </a:rPr>
              <a:t>Not-Relevant</a:t>
            </a:r>
            <a:endParaRPr lang="en-US" b="1" dirty="0">
              <a:latin typeface="Roboto" panose="02000000000000000000" pitchFamily="2" charset="0"/>
              <a:ea typeface="Roboto" panose="02000000000000000000" pitchFamily="2" charset="0"/>
            </a:endParaRPr>
          </a:p>
        </p:txBody>
      </p:sp>
      <p:sp>
        <p:nvSpPr>
          <p:cNvPr id="8" name="Flowchart: Manual Operation 7">
            <a:extLst>
              <a:ext uri="{FF2B5EF4-FFF2-40B4-BE49-F238E27FC236}">
                <a16:creationId xmlns:a16="http://schemas.microsoft.com/office/drawing/2014/main" id="{A2CB7CC3-8B30-4FBC-A770-FF530CD34965}"/>
              </a:ext>
            </a:extLst>
          </p:cNvPr>
          <p:cNvSpPr/>
          <p:nvPr/>
        </p:nvSpPr>
        <p:spPr>
          <a:xfrm>
            <a:off x="5486099" y="2819400"/>
            <a:ext cx="2686050" cy="2514600"/>
          </a:xfrm>
          <a:prstGeom prst="flowChartManualOperation">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latin typeface="Roboto" panose="02000000000000000000" pitchFamily="2" charset="0"/>
                <a:ea typeface="Roboto" panose="02000000000000000000" pitchFamily="2" charset="0"/>
              </a:rPr>
              <a:t>Directly Related</a:t>
            </a:r>
            <a:endParaRPr lang="en-US" b="1" dirty="0">
              <a:latin typeface="Roboto" panose="02000000000000000000" pitchFamily="2" charset="0"/>
              <a:ea typeface="Roboto" panose="02000000000000000000" pitchFamily="2" charset="0"/>
            </a:endParaRPr>
          </a:p>
        </p:txBody>
      </p:sp>
      <p:sp>
        <p:nvSpPr>
          <p:cNvPr id="9" name="Oval 8">
            <a:extLst>
              <a:ext uri="{FF2B5EF4-FFF2-40B4-BE49-F238E27FC236}">
                <a16:creationId xmlns:a16="http://schemas.microsoft.com/office/drawing/2014/main" id="{FDAEC0C1-05F2-446E-A1A0-145058CD9C42}"/>
              </a:ext>
            </a:extLst>
          </p:cNvPr>
          <p:cNvSpPr/>
          <p:nvPr/>
        </p:nvSpPr>
        <p:spPr>
          <a:xfrm>
            <a:off x="3002179" y="1690688"/>
            <a:ext cx="685800" cy="67151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1</a:t>
            </a:r>
          </a:p>
        </p:txBody>
      </p:sp>
      <p:sp>
        <p:nvSpPr>
          <p:cNvPr id="10" name="Oval 9">
            <a:extLst>
              <a:ext uri="{FF2B5EF4-FFF2-40B4-BE49-F238E27FC236}">
                <a16:creationId xmlns:a16="http://schemas.microsoft.com/office/drawing/2014/main" id="{B5A8AECE-4B3C-4AC0-A361-6E63C7D53EF8}"/>
              </a:ext>
            </a:extLst>
          </p:cNvPr>
          <p:cNvSpPr/>
          <p:nvPr/>
        </p:nvSpPr>
        <p:spPr>
          <a:xfrm>
            <a:off x="6486224" y="1690688"/>
            <a:ext cx="685800" cy="67151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2</a:t>
            </a:r>
          </a:p>
        </p:txBody>
      </p:sp>
      <p:sp>
        <p:nvSpPr>
          <p:cNvPr id="11" name="Oval 10">
            <a:extLst>
              <a:ext uri="{FF2B5EF4-FFF2-40B4-BE49-F238E27FC236}">
                <a16:creationId xmlns:a16="http://schemas.microsoft.com/office/drawing/2014/main" id="{D6457202-46F5-4CED-BCBE-47307F4CDC39}"/>
              </a:ext>
            </a:extLst>
          </p:cNvPr>
          <p:cNvSpPr/>
          <p:nvPr/>
        </p:nvSpPr>
        <p:spPr>
          <a:xfrm>
            <a:off x="9970269" y="1690688"/>
            <a:ext cx="685800" cy="67151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a:t>3</a:t>
            </a:r>
          </a:p>
        </p:txBody>
      </p:sp>
      <p:sp>
        <p:nvSpPr>
          <p:cNvPr id="12" name="Rectangle 11">
            <a:extLst>
              <a:ext uri="{FF2B5EF4-FFF2-40B4-BE49-F238E27FC236}">
                <a16:creationId xmlns:a16="http://schemas.microsoft.com/office/drawing/2014/main" id="{68ED6A18-0543-4B8C-8D38-6F775FA99016}"/>
              </a:ext>
            </a:extLst>
          </p:cNvPr>
          <p:cNvSpPr/>
          <p:nvPr/>
        </p:nvSpPr>
        <p:spPr>
          <a:xfrm>
            <a:off x="1866900" y="1524000"/>
            <a:ext cx="6800850" cy="4076700"/>
          </a:xfrm>
          <a:custGeom>
            <a:avLst/>
            <a:gdLst>
              <a:gd name="connsiteX0" fmla="*/ 0 w 6800850"/>
              <a:gd name="connsiteY0" fmla="*/ 0 h 4076700"/>
              <a:gd name="connsiteX1" fmla="*/ 566738 w 6800850"/>
              <a:gd name="connsiteY1" fmla="*/ 0 h 4076700"/>
              <a:gd name="connsiteX2" fmla="*/ 929450 w 6800850"/>
              <a:gd name="connsiteY2" fmla="*/ 0 h 4076700"/>
              <a:gd name="connsiteX3" fmla="*/ 1292162 w 6800850"/>
              <a:gd name="connsiteY3" fmla="*/ 0 h 4076700"/>
              <a:gd name="connsiteX4" fmla="*/ 1858899 w 6800850"/>
              <a:gd name="connsiteY4" fmla="*/ 0 h 4076700"/>
              <a:gd name="connsiteX5" fmla="*/ 2357628 w 6800850"/>
              <a:gd name="connsiteY5" fmla="*/ 0 h 4076700"/>
              <a:gd name="connsiteX6" fmla="*/ 2856357 w 6800850"/>
              <a:gd name="connsiteY6" fmla="*/ 0 h 4076700"/>
              <a:gd name="connsiteX7" fmla="*/ 3423095 w 6800850"/>
              <a:gd name="connsiteY7" fmla="*/ 0 h 4076700"/>
              <a:gd name="connsiteX8" fmla="*/ 4057841 w 6800850"/>
              <a:gd name="connsiteY8" fmla="*/ 0 h 4076700"/>
              <a:gd name="connsiteX9" fmla="*/ 4488561 w 6800850"/>
              <a:gd name="connsiteY9" fmla="*/ 0 h 4076700"/>
              <a:gd name="connsiteX10" fmla="*/ 4987290 w 6800850"/>
              <a:gd name="connsiteY10" fmla="*/ 0 h 4076700"/>
              <a:gd name="connsiteX11" fmla="*/ 5418011 w 6800850"/>
              <a:gd name="connsiteY11" fmla="*/ 0 h 4076700"/>
              <a:gd name="connsiteX12" fmla="*/ 5916740 w 6800850"/>
              <a:gd name="connsiteY12" fmla="*/ 0 h 4076700"/>
              <a:gd name="connsiteX13" fmla="*/ 6800850 w 6800850"/>
              <a:gd name="connsiteY13" fmla="*/ 0 h 4076700"/>
              <a:gd name="connsiteX14" fmla="*/ 6800850 w 6800850"/>
              <a:gd name="connsiteY14" fmla="*/ 582386 h 4076700"/>
              <a:gd name="connsiteX15" fmla="*/ 6800850 w 6800850"/>
              <a:gd name="connsiteY15" fmla="*/ 1083237 h 4076700"/>
              <a:gd name="connsiteX16" fmla="*/ 6800850 w 6800850"/>
              <a:gd name="connsiteY16" fmla="*/ 1706390 h 4076700"/>
              <a:gd name="connsiteX17" fmla="*/ 6800850 w 6800850"/>
              <a:gd name="connsiteY17" fmla="*/ 2248009 h 4076700"/>
              <a:gd name="connsiteX18" fmla="*/ 6800850 w 6800850"/>
              <a:gd name="connsiteY18" fmla="*/ 2708094 h 4076700"/>
              <a:gd name="connsiteX19" fmla="*/ 6800850 w 6800850"/>
              <a:gd name="connsiteY19" fmla="*/ 3372013 h 4076700"/>
              <a:gd name="connsiteX20" fmla="*/ 6800850 w 6800850"/>
              <a:gd name="connsiteY20" fmla="*/ 4076700 h 4076700"/>
              <a:gd name="connsiteX21" fmla="*/ 6166104 w 6800850"/>
              <a:gd name="connsiteY21" fmla="*/ 4076700 h 4076700"/>
              <a:gd name="connsiteX22" fmla="*/ 5463350 w 6800850"/>
              <a:gd name="connsiteY22" fmla="*/ 4076700 h 4076700"/>
              <a:gd name="connsiteX23" fmla="*/ 4760595 w 6800850"/>
              <a:gd name="connsiteY23" fmla="*/ 4076700 h 4076700"/>
              <a:gd name="connsiteX24" fmla="*/ 4329875 w 6800850"/>
              <a:gd name="connsiteY24" fmla="*/ 4076700 h 4076700"/>
              <a:gd name="connsiteX25" fmla="*/ 3763137 w 6800850"/>
              <a:gd name="connsiteY25" fmla="*/ 4076700 h 4076700"/>
              <a:gd name="connsiteX26" fmla="*/ 3196400 w 6800850"/>
              <a:gd name="connsiteY26" fmla="*/ 4076700 h 4076700"/>
              <a:gd name="connsiteX27" fmla="*/ 2561654 w 6800850"/>
              <a:gd name="connsiteY27" fmla="*/ 4076700 h 4076700"/>
              <a:gd name="connsiteX28" fmla="*/ 1858899 w 6800850"/>
              <a:gd name="connsiteY28" fmla="*/ 4076700 h 4076700"/>
              <a:gd name="connsiteX29" fmla="*/ 1496187 w 6800850"/>
              <a:gd name="connsiteY29" fmla="*/ 4076700 h 4076700"/>
              <a:gd name="connsiteX30" fmla="*/ 861441 w 6800850"/>
              <a:gd name="connsiteY30" fmla="*/ 4076700 h 4076700"/>
              <a:gd name="connsiteX31" fmla="*/ 0 w 6800850"/>
              <a:gd name="connsiteY31" fmla="*/ 4076700 h 4076700"/>
              <a:gd name="connsiteX32" fmla="*/ 0 w 6800850"/>
              <a:gd name="connsiteY32" fmla="*/ 3453547 h 4076700"/>
              <a:gd name="connsiteX33" fmla="*/ 0 w 6800850"/>
              <a:gd name="connsiteY33" fmla="*/ 2789628 h 4076700"/>
              <a:gd name="connsiteX34" fmla="*/ 0 w 6800850"/>
              <a:gd name="connsiteY34" fmla="*/ 2248009 h 4076700"/>
              <a:gd name="connsiteX35" fmla="*/ 0 w 6800850"/>
              <a:gd name="connsiteY35" fmla="*/ 1787924 h 4076700"/>
              <a:gd name="connsiteX36" fmla="*/ 0 w 6800850"/>
              <a:gd name="connsiteY36" fmla="*/ 1246305 h 4076700"/>
              <a:gd name="connsiteX37" fmla="*/ 0 w 6800850"/>
              <a:gd name="connsiteY37" fmla="*/ 663920 h 4076700"/>
              <a:gd name="connsiteX38" fmla="*/ 0 w 6800850"/>
              <a:gd name="connsiteY38" fmla="*/ 0 h 407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6800850" h="4076700" extrusionOk="0">
                <a:moveTo>
                  <a:pt x="0" y="0"/>
                </a:moveTo>
                <a:cubicBezTo>
                  <a:pt x="138650" y="-62581"/>
                  <a:pt x="448027" y="5744"/>
                  <a:pt x="566738" y="0"/>
                </a:cubicBezTo>
                <a:cubicBezTo>
                  <a:pt x="685449" y="-5744"/>
                  <a:pt x="825298" y="39777"/>
                  <a:pt x="929450" y="0"/>
                </a:cubicBezTo>
                <a:cubicBezTo>
                  <a:pt x="1033602" y="-39777"/>
                  <a:pt x="1158542" y="1539"/>
                  <a:pt x="1292162" y="0"/>
                </a:cubicBezTo>
                <a:cubicBezTo>
                  <a:pt x="1425782" y="-1539"/>
                  <a:pt x="1635463" y="24775"/>
                  <a:pt x="1858899" y="0"/>
                </a:cubicBezTo>
                <a:cubicBezTo>
                  <a:pt x="2082335" y="-24775"/>
                  <a:pt x="2193681" y="58944"/>
                  <a:pt x="2357628" y="0"/>
                </a:cubicBezTo>
                <a:cubicBezTo>
                  <a:pt x="2521575" y="-58944"/>
                  <a:pt x="2614338" y="29220"/>
                  <a:pt x="2856357" y="0"/>
                </a:cubicBezTo>
                <a:cubicBezTo>
                  <a:pt x="3098376" y="-29220"/>
                  <a:pt x="3228727" y="7793"/>
                  <a:pt x="3423095" y="0"/>
                </a:cubicBezTo>
                <a:cubicBezTo>
                  <a:pt x="3617463" y="-7793"/>
                  <a:pt x="3809304" y="48181"/>
                  <a:pt x="4057841" y="0"/>
                </a:cubicBezTo>
                <a:cubicBezTo>
                  <a:pt x="4306378" y="-48181"/>
                  <a:pt x="4345395" y="990"/>
                  <a:pt x="4488561" y="0"/>
                </a:cubicBezTo>
                <a:cubicBezTo>
                  <a:pt x="4631727" y="-990"/>
                  <a:pt x="4854693" y="51792"/>
                  <a:pt x="4987290" y="0"/>
                </a:cubicBezTo>
                <a:cubicBezTo>
                  <a:pt x="5119887" y="-51792"/>
                  <a:pt x="5278112" y="37765"/>
                  <a:pt x="5418011" y="0"/>
                </a:cubicBezTo>
                <a:cubicBezTo>
                  <a:pt x="5557910" y="-37765"/>
                  <a:pt x="5797005" y="26592"/>
                  <a:pt x="5916740" y="0"/>
                </a:cubicBezTo>
                <a:cubicBezTo>
                  <a:pt x="6036475" y="-26592"/>
                  <a:pt x="6539075" y="95522"/>
                  <a:pt x="6800850" y="0"/>
                </a:cubicBezTo>
                <a:cubicBezTo>
                  <a:pt x="6865407" y="176131"/>
                  <a:pt x="6742404" y="377703"/>
                  <a:pt x="6800850" y="582386"/>
                </a:cubicBezTo>
                <a:cubicBezTo>
                  <a:pt x="6859296" y="787069"/>
                  <a:pt x="6796563" y="903789"/>
                  <a:pt x="6800850" y="1083237"/>
                </a:cubicBezTo>
                <a:cubicBezTo>
                  <a:pt x="6805137" y="1262685"/>
                  <a:pt x="6789531" y="1449358"/>
                  <a:pt x="6800850" y="1706390"/>
                </a:cubicBezTo>
                <a:cubicBezTo>
                  <a:pt x="6812169" y="1963422"/>
                  <a:pt x="6759807" y="2053887"/>
                  <a:pt x="6800850" y="2248009"/>
                </a:cubicBezTo>
                <a:cubicBezTo>
                  <a:pt x="6841893" y="2442131"/>
                  <a:pt x="6765373" y="2491080"/>
                  <a:pt x="6800850" y="2708094"/>
                </a:cubicBezTo>
                <a:cubicBezTo>
                  <a:pt x="6836327" y="2925109"/>
                  <a:pt x="6787770" y="3195308"/>
                  <a:pt x="6800850" y="3372013"/>
                </a:cubicBezTo>
                <a:cubicBezTo>
                  <a:pt x="6813930" y="3548718"/>
                  <a:pt x="6750331" y="3932985"/>
                  <a:pt x="6800850" y="4076700"/>
                </a:cubicBezTo>
                <a:cubicBezTo>
                  <a:pt x="6586517" y="4116732"/>
                  <a:pt x="6450062" y="4039687"/>
                  <a:pt x="6166104" y="4076700"/>
                </a:cubicBezTo>
                <a:cubicBezTo>
                  <a:pt x="5882146" y="4113713"/>
                  <a:pt x="5765725" y="4063711"/>
                  <a:pt x="5463350" y="4076700"/>
                </a:cubicBezTo>
                <a:cubicBezTo>
                  <a:pt x="5160975" y="4089689"/>
                  <a:pt x="4996618" y="4040574"/>
                  <a:pt x="4760595" y="4076700"/>
                </a:cubicBezTo>
                <a:cubicBezTo>
                  <a:pt x="4524572" y="4112826"/>
                  <a:pt x="4488079" y="4053064"/>
                  <a:pt x="4329875" y="4076700"/>
                </a:cubicBezTo>
                <a:cubicBezTo>
                  <a:pt x="4171671" y="4100336"/>
                  <a:pt x="3900376" y="4070385"/>
                  <a:pt x="3763137" y="4076700"/>
                </a:cubicBezTo>
                <a:cubicBezTo>
                  <a:pt x="3625898" y="4083015"/>
                  <a:pt x="3428647" y="4058780"/>
                  <a:pt x="3196400" y="4076700"/>
                </a:cubicBezTo>
                <a:cubicBezTo>
                  <a:pt x="2964153" y="4094620"/>
                  <a:pt x="2806937" y="4018571"/>
                  <a:pt x="2561654" y="4076700"/>
                </a:cubicBezTo>
                <a:cubicBezTo>
                  <a:pt x="2316371" y="4134829"/>
                  <a:pt x="2115826" y="4026903"/>
                  <a:pt x="1858899" y="4076700"/>
                </a:cubicBezTo>
                <a:cubicBezTo>
                  <a:pt x="1601972" y="4126497"/>
                  <a:pt x="1579464" y="4064609"/>
                  <a:pt x="1496187" y="4076700"/>
                </a:cubicBezTo>
                <a:cubicBezTo>
                  <a:pt x="1412910" y="4088791"/>
                  <a:pt x="1004497" y="4002035"/>
                  <a:pt x="861441" y="4076700"/>
                </a:cubicBezTo>
                <a:cubicBezTo>
                  <a:pt x="718385" y="4151365"/>
                  <a:pt x="261720" y="4026211"/>
                  <a:pt x="0" y="4076700"/>
                </a:cubicBezTo>
                <a:cubicBezTo>
                  <a:pt x="-10504" y="3835805"/>
                  <a:pt x="3830" y="3720069"/>
                  <a:pt x="0" y="3453547"/>
                </a:cubicBezTo>
                <a:cubicBezTo>
                  <a:pt x="-3830" y="3187025"/>
                  <a:pt x="73696" y="3104861"/>
                  <a:pt x="0" y="2789628"/>
                </a:cubicBezTo>
                <a:cubicBezTo>
                  <a:pt x="-73696" y="2474395"/>
                  <a:pt x="54263" y="2389517"/>
                  <a:pt x="0" y="2248009"/>
                </a:cubicBezTo>
                <a:cubicBezTo>
                  <a:pt x="-54263" y="2106501"/>
                  <a:pt x="39974" y="1977537"/>
                  <a:pt x="0" y="1787924"/>
                </a:cubicBezTo>
                <a:cubicBezTo>
                  <a:pt x="-39974" y="1598311"/>
                  <a:pt x="16647" y="1499981"/>
                  <a:pt x="0" y="1246305"/>
                </a:cubicBezTo>
                <a:cubicBezTo>
                  <a:pt x="-16647" y="992629"/>
                  <a:pt x="47117" y="885529"/>
                  <a:pt x="0" y="663920"/>
                </a:cubicBezTo>
                <a:cubicBezTo>
                  <a:pt x="-47117" y="442312"/>
                  <a:pt x="58201" y="238718"/>
                  <a:pt x="0" y="0"/>
                </a:cubicBezTo>
                <a:close/>
              </a:path>
            </a:pathLst>
          </a:custGeom>
          <a:noFill/>
          <a:ln w="57150">
            <a:prstDash val="lgDashDotDot"/>
            <a:extLst>
              <a:ext uri="{C807C97D-BFC1-408E-A445-0C87EB9F89A2}">
                <ask:lineSketchStyleProps xmlns:ask="http://schemas.microsoft.com/office/drawing/2018/sketchyshapes" sd="1827290952">
                  <a:prstGeom prst="rect">
                    <a:avLst/>
                  </a:prstGeom>
                  <ask:type>
                    <ask:lineSketchScribbl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43568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8" grpId="0" animBg="1"/>
      <p:bldP spid="9" grpId="0" animBg="1"/>
      <p:bldP spid="10" grpId="0" animBg="1"/>
      <p:bldP spid="11" grpId="0" animBg="1"/>
      <p:bldP spid="1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3230A-E54E-4D24-99A4-4CF21253AD7D}"/>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3154F6E2-3CF2-463A-9568-A8C9F853E3F0}"/>
              </a:ext>
            </a:extLst>
          </p:cNvPr>
          <p:cNvSpPr>
            <a:spLocks noGrp="1"/>
          </p:cNvSpPr>
          <p:nvPr>
            <p:ph idx="1"/>
          </p:nvPr>
        </p:nvSpPr>
        <p:spPr/>
        <p:txBody>
          <a:bodyPr>
            <a:normAutofit fontScale="92500" lnSpcReduction="10000"/>
          </a:bodyPr>
          <a:lstStyle/>
          <a:p>
            <a:pPr marL="0" indent="0">
              <a:buNone/>
            </a:pPr>
            <a:r>
              <a:rPr lang="en-US" dirty="0"/>
              <a:t>QUESTION #1</a:t>
            </a:r>
          </a:p>
          <a:p>
            <a:pPr marL="0" indent="0">
              <a:buNone/>
            </a:pPr>
            <a:r>
              <a:rPr lang="en-US" dirty="0"/>
              <a:t>Complainant alleged that her boyfriend of two years physically abused her (punching, slapping, and pushing) periodically over the last 12 months – on average once or twice a month.  Complainant wants to introduce a text message between them from 15 months ago with the</a:t>
            </a:r>
          </a:p>
          <a:p>
            <a:pPr marL="0" indent="0">
              <a:buNone/>
            </a:pPr>
            <a:r>
              <a:rPr lang="en-US" dirty="0"/>
              <a:t>following exchange:</a:t>
            </a:r>
          </a:p>
          <a:p>
            <a:pPr marL="0" indent="0">
              <a:buNone/>
            </a:pPr>
            <a:r>
              <a:rPr lang="en-US" dirty="0"/>
              <a:t>C – “hey now! Rude. You best watch </a:t>
            </a:r>
            <a:r>
              <a:rPr lang="en-US" dirty="0" err="1"/>
              <a:t>urself</a:t>
            </a:r>
            <a:r>
              <a:rPr lang="en-US" dirty="0"/>
              <a:t>, u know I can beat you up!”</a:t>
            </a:r>
          </a:p>
          <a:p>
            <a:pPr marL="0" indent="0">
              <a:buNone/>
            </a:pPr>
            <a:r>
              <a:rPr lang="en-US" dirty="0"/>
              <a:t>R – “</a:t>
            </a:r>
            <a:r>
              <a:rPr lang="en-US" dirty="0" err="1"/>
              <a:t>psh</a:t>
            </a:r>
            <a:r>
              <a:rPr lang="en-US" dirty="0"/>
              <a:t>, I boxed all through high school, u wouldn’t stand a chance… better not make me mad!</a:t>
            </a:r>
          </a:p>
          <a:p>
            <a:pPr marL="0" indent="0">
              <a:buNone/>
            </a:pPr>
            <a:r>
              <a:rPr lang="en-US" dirty="0"/>
              <a:t>[</a:t>
            </a:r>
            <a:r>
              <a:rPr lang="en-US" dirty="0" err="1"/>
              <a:t>winky</a:t>
            </a:r>
            <a:r>
              <a:rPr lang="en-US" dirty="0"/>
              <a:t>-face]”</a:t>
            </a:r>
          </a:p>
        </p:txBody>
      </p:sp>
    </p:spTree>
    <p:extLst>
      <p:ext uri="{BB962C8B-B14F-4D97-AF65-F5344CB8AC3E}">
        <p14:creationId xmlns:p14="http://schemas.microsoft.com/office/powerpoint/2010/main" val="4165897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585AB-DB22-4E65-A086-9647928B4AA7}"/>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70971F03-FD7A-467C-B5E2-5EFE8E8AAA0D}"/>
              </a:ext>
            </a:extLst>
          </p:cNvPr>
          <p:cNvSpPr>
            <a:spLocks noGrp="1"/>
          </p:cNvSpPr>
          <p:nvPr>
            <p:ph idx="1"/>
          </p:nvPr>
        </p:nvSpPr>
        <p:spPr/>
        <p:txBody>
          <a:bodyPr>
            <a:normAutofit fontScale="92500"/>
          </a:bodyPr>
          <a:lstStyle/>
          <a:p>
            <a:pPr marL="0" indent="0">
              <a:buNone/>
            </a:pPr>
            <a:r>
              <a:rPr lang="en-US" b="1" dirty="0"/>
              <a:t>Directly Related. Not relevant.</a:t>
            </a:r>
            <a:r>
              <a:rPr lang="en-US" dirty="0"/>
              <a:t> Complainant contends this text message demonstrates Respondent’s propensity for violence, that he had prior training and experience hitting people (club-level), and that the text message was essentially a threat. The context is important here – the conversation occurred 15 months ago, three months prior to any of the alleged violence, and appears to be in jest. Joking in this fashion should not be considered relevant to whether Respondent engaged in particular incidents of physical violence toward Complainant. It does not contain any legitimate threat, and indicates nothing more than a propensity for boxing, not dating violence. Whether someone has prior experience training and hitting people does not make it more likely that they will engage in dating violence.</a:t>
            </a:r>
          </a:p>
        </p:txBody>
      </p:sp>
    </p:spTree>
    <p:extLst>
      <p:ext uri="{BB962C8B-B14F-4D97-AF65-F5344CB8AC3E}">
        <p14:creationId xmlns:p14="http://schemas.microsoft.com/office/powerpoint/2010/main" val="8181335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D4927-94FA-466C-9375-385D663055BD}"/>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5C10A06B-F47C-47F3-A07B-EC023610920C}"/>
              </a:ext>
            </a:extLst>
          </p:cNvPr>
          <p:cNvSpPr>
            <a:spLocks noGrp="1"/>
          </p:cNvSpPr>
          <p:nvPr>
            <p:ph idx="1"/>
          </p:nvPr>
        </p:nvSpPr>
        <p:spPr/>
        <p:txBody>
          <a:bodyPr>
            <a:normAutofit/>
          </a:bodyPr>
          <a:lstStyle/>
          <a:p>
            <a:pPr marL="0" indent="0">
              <a:buNone/>
            </a:pPr>
            <a:r>
              <a:rPr lang="en-US" dirty="0"/>
              <a:t>Respondent testifies that the morning after (allegedly non-consensual) sexual intercourse with Complainant, the Complainant performed consensual oral sex on the Respondent. Respondent alleges that Complainant filed a complaint because the Respondent won an elected student leadership position for which the Complainant was also running. Respondent believes that the consensual oral sex provides context to demonstrate that sexual intercourse the previous evening was consensual.</a:t>
            </a:r>
          </a:p>
        </p:txBody>
      </p:sp>
    </p:spTree>
    <p:extLst>
      <p:ext uri="{BB962C8B-B14F-4D97-AF65-F5344CB8AC3E}">
        <p14:creationId xmlns:p14="http://schemas.microsoft.com/office/powerpoint/2010/main" val="698718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63FA5-3188-475D-9C5A-98C6E1175774}"/>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5A6B144F-8173-4AD7-82CE-C786F8AE1856}"/>
              </a:ext>
            </a:extLst>
          </p:cNvPr>
          <p:cNvSpPr>
            <a:spLocks noGrp="1"/>
          </p:cNvSpPr>
          <p:nvPr>
            <p:ph idx="1"/>
          </p:nvPr>
        </p:nvSpPr>
        <p:spPr/>
        <p:txBody>
          <a:bodyPr>
            <a:normAutofit/>
          </a:bodyPr>
          <a:lstStyle/>
          <a:p>
            <a:pPr marL="0" indent="0">
              <a:buNone/>
            </a:pPr>
            <a:r>
              <a:rPr lang="en-US" dirty="0"/>
              <a:t>Relevant. It does not provide direct information about the alleged sexual assault, but it provides context surrounding the incident and may serve as important information in assessing the credibility of the Complainant. While subsequent consensual sexual acts may not prove prior acts were consensual, they might do so, and that is for the decision-maker to determine. The information about the election may provide a motive to file a complaint, or to fabricate one. While Complainant’s prior sexual history is barred by the 2020 Title IX regulations, subsequent sexual history is not, and here it is offered by the Respondent to show consent.</a:t>
            </a:r>
          </a:p>
        </p:txBody>
      </p:sp>
    </p:spTree>
    <p:extLst>
      <p:ext uri="{BB962C8B-B14F-4D97-AF65-F5344CB8AC3E}">
        <p14:creationId xmlns:p14="http://schemas.microsoft.com/office/powerpoint/2010/main" val="4400157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BCADB-548F-411E-BCC5-A2EFDA1AC931}"/>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2626049D-DF1B-4A65-867C-91763A88A087}"/>
              </a:ext>
            </a:extLst>
          </p:cNvPr>
          <p:cNvSpPr>
            <a:spLocks noGrp="1"/>
          </p:cNvSpPr>
          <p:nvPr>
            <p:ph idx="1"/>
          </p:nvPr>
        </p:nvSpPr>
        <p:spPr/>
        <p:txBody>
          <a:bodyPr/>
          <a:lstStyle/>
          <a:p>
            <a:pPr marL="0" indent="0">
              <a:buNone/>
            </a:pPr>
            <a:r>
              <a:rPr lang="en-US" dirty="0"/>
              <a:t>Respondent alleges that Complainant has told him they have a mental disorder that manifests in paranoia; Respondent wants to introduce that evidence in a stalking complaint. Would that evidence be relevant, directly related, or neither?</a:t>
            </a:r>
          </a:p>
        </p:txBody>
      </p:sp>
    </p:spTree>
    <p:extLst>
      <p:ext uri="{BB962C8B-B14F-4D97-AF65-F5344CB8AC3E}">
        <p14:creationId xmlns:p14="http://schemas.microsoft.com/office/powerpoint/2010/main" val="2372967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99059-59A6-4305-A054-FAEDC3AFF6A0}"/>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0616B5E0-AC27-4EBB-89CA-725B837EB893}"/>
              </a:ext>
            </a:extLst>
          </p:cNvPr>
          <p:cNvSpPr>
            <a:spLocks noGrp="1"/>
          </p:cNvSpPr>
          <p:nvPr>
            <p:ph idx="1"/>
          </p:nvPr>
        </p:nvSpPr>
        <p:spPr/>
        <p:txBody>
          <a:bodyPr>
            <a:normAutofit/>
          </a:bodyPr>
          <a:lstStyle/>
          <a:p>
            <a:pPr marL="0" indent="0">
              <a:buNone/>
            </a:pPr>
            <a:r>
              <a:rPr lang="en-US" dirty="0"/>
              <a:t>That evidence would be </a:t>
            </a:r>
            <a:r>
              <a:rPr lang="en-US" b="1" dirty="0"/>
              <a:t>relevant</a:t>
            </a:r>
            <a:r>
              <a:rPr lang="en-US" dirty="0"/>
              <a:t>, as it could directly prove or disprove whether there was a course of conduct directed by Respondent toward Complainant. While we tend to get nervous around introducing evidence related to disability or mental health, this kind of evidence can have salience. While questioning Complainant’s doctor about this information or relying on records made or maintained by the Complainant’s doctor without Complainant’s permission would be out-of-bounds under the regulations, Complainant can be asked about it.</a:t>
            </a:r>
          </a:p>
        </p:txBody>
      </p:sp>
    </p:spTree>
    <p:extLst>
      <p:ext uri="{BB962C8B-B14F-4D97-AF65-F5344CB8AC3E}">
        <p14:creationId xmlns:p14="http://schemas.microsoft.com/office/powerpoint/2010/main" val="282101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4AF32-8144-40D7-9495-69CF10F98107}"/>
              </a:ext>
            </a:extLst>
          </p:cNvPr>
          <p:cNvSpPr>
            <a:spLocks noGrp="1"/>
          </p:cNvSpPr>
          <p:nvPr>
            <p:ph type="title"/>
          </p:nvPr>
        </p:nvSpPr>
        <p:spPr/>
        <p:txBody>
          <a:bodyPr/>
          <a:lstStyle/>
          <a:p>
            <a:r>
              <a:rPr lang="en-US"/>
              <a:t>Questions</a:t>
            </a:r>
            <a:endParaRPr lang="en-US" dirty="0"/>
          </a:p>
        </p:txBody>
      </p:sp>
      <p:sp>
        <p:nvSpPr>
          <p:cNvPr id="3" name="Content Placeholder 2">
            <a:extLst>
              <a:ext uri="{FF2B5EF4-FFF2-40B4-BE49-F238E27FC236}">
                <a16:creationId xmlns:a16="http://schemas.microsoft.com/office/drawing/2014/main" id="{9ABA5D9D-C690-4504-ACF3-D85A930A0001}"/>
              </a:ext>
            </a:extLst>
          </p:cNvPr>
          <p:cNvSpPr>
            <a:spLocks noGrp="1"/>
          </p:cNvSpPr>
          <p:nvPr>
            <p:ph idx="1"/>
          </p:nvPr>
        </p:nvSpPr>
        <p:spPr/>
        <p:txBody>
          <a:bodyPr/>
          <a:lstStyle/>
          <a:p>
            <a:pPr marL="0" indent="0">
              <a:buNone/>
            </a:pPr>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4258611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ED5D3-4A12-445D-A3EB-4FD3397ED412}"/>
              </a:ext>
            </a:extLst>
          </p:cNvPr>
          <p:cNvSpPr>
            <a:spLocks noGrp="1"/>
          </p:cNvSpPr>
          <p:nvPr>
            <p:ph type="title"/>
          </p:nvPr>
        </p:nvSpPr>
        <p:spPr/>
        <p:txBody>
          <a:bodyPr/>
          <a:lstStyle/>
          <a:p>
            <a:r>
              <a:rPr lang="en-US" dirty="0"/>
              <a:t>DEFINITIONS</a:t>
            </a:r>
          </a:p>
        </p:txBody>
      </p:sp>
      <p:sp>
        <p:nvSpPr>
          <p:cNvPr id="3" name="Content Placeholder 2">
            <a:extLst>
              <a:ext uri="{FF2B5EF4-FFF2-40B4-BE49-F238E27FC236}">
                <a16:creationId xmlns:a16="http://schemas.microsoft.com/office/drawing/2014/main" id="{C4CE0074-669A-43D2-8B0B-21A61B132C53}"/>
              </a:ext>
            </a:extLst>
          </p:cNvPr>
          <p:cNvSpPr>
            <a:spLocks noGrp="1"/>
          </p:cNvSpPr>
          <p:nvPr>
            <p:ph idx="1"/>
          </p:nvPr>
        </p:nvSpPr>
        <p:spPr/>
        <p:txBody>
          <a:bodyPr>
            <a:normAutofit fontScale="92500" lnSpcReduction="10000"/>
          </a:bodyPr>
          <a:lstStyle/>
          <a:p>
            <a:pPr marL="0" indent="0">
              <a:buNone/>
            </a:pPr>
            <a:r>
              <a:rPr lang="en-US" i="1" dirty="0">
                <a:effectLst/>
              </a:rPr>
              <a:t>Sexual harassment</a:t>
            </a:r>
            <a:r>
              <a:rPr lang="en-US" dirty="0">
                <a:effectLst/>
              </a:rPr>
              <a:t> means conduct on the basis of sex that satisfies one or more of the following: </a:t>
            </a:r>
          </a:p>
          <a:p>
            <a:pPr marL="0" indent="0">
              <a:buNone/>
            </a:pPr>
            <a:r>
              <a:rPr lang="en-US" dirty="0">
                <a:effectLst/>
              </a:rPr>
              <a:t>(1) An employee of the recipient conditioning the provision of an aid, benefit, or service of the recipient on an individual's participation in unwelcome sexual conduct; </a:t>
            </a:r>
          </a:p>
          <a:p>
            <a:pPr marL="0" indent="0">
              <a:buNone/>
            </a:pPr>
            <a:r>
              <a:rPr lang="en-US" dirty="0">
                <a:effectLst/>
              </a:rPr>
              <a:t>(2) Unwelcome conduct determined by a reasonable person to be so </a:t>
            </a:r>
            <a:r>
              <a:rPr lang="en-US" b="1" dirty="0">
                <a:effectLst/>
              </a:rPr>
              <a:t>severe, pervasive, and objectively offensive </a:t>
            </a:r>
            <a:r>
              <a:rPr lang="en-US" dirty="0">
                <a:effectLst/>
              </a:rPr>
              <a:t>that it effectively denies a person equal access to the recipient's education program or activity; or </a:t>
            </a:r>
          </a:p>
          <a:p>
            <a:pPr marL="0" indent="0">
              <a:buNone/>
            </a:pPr>
            <a:r>
              <a:rPr lang="en-US" dirty="0">
                <a:effectLst/>
              </a:rPr>
              <a:t>(3) “Sexual assault” as defined in </a:t>
            </a:r>
            <a:r>
              <a:rPr lang="en-US" dirty="0">
                <a:effectLst/>
                <a:hlinkClick r:id="rId2"/>
              </a:rPr>
              <a:t>20 U.S.C. 1092(f)(6)(A)(v)</a:t>
            </a:r>
            <a:r>
              <a:rPr lang="en-US" dirty="0">
                <a:effectLst/>
              </a:rPr>
              <a:t>, “dating violence” as defined in </a:t>
            </a:r>
            <a:r>
              <a:rPr lang="en-US" dirty="0">
                <a:effectLst/>
                <a:hlinkClick r:id="rId3"/>
              </a:rPr>
              <a:t>34 U.S.C. 12291(a)(10)</a:t>
            </a:r>
            <a:r>
              <a:rPr lang="en-US" dirty="0">
                <a:effectLst/>
              </a:rPr>
              <a:t>, “domestic violence” as defined in </a:t>
            </a:r>
            <a:r>
              <a:rPr lang="en-US" dirty="0">
                <a:effectLst/>
                <a:hlinkClick r:id="rId3"/>
              </a:rPr>
              <a:t>34 U.S.C. 12291(a)(8)</a:t>
            </a:r>
            <a:r>
              <a:rPr lang="en-US" dirty="0">
                <a:effectLst/>
              </a:rPr>
              <a:t>, or “stalking” as defined in </a:t>
            </a:r>
            <a:r>
              <a:rPr lang="en-US" dirty="0">
                <a:effectLst/>
                <a:hlinkClick r:id="rId3"/>
              </a:rPr>
              <a:t>34 U.S.C. 12291(a)(30)</a:t>
            </a:r>
            <a:r>
              <a:rPr lang="en-US" dirty="0">
                <a:effectLst/>
              </a:rPr>
              <a:t>.</a:t>
            </a:r>
          </a:p>
          <a:p>
            <a:pPr marL="0" indent="0">
              <a:buNone/>
            </a:pPr>
            <a:endParaRPr lang="en-US" dirty="0"/>
          </a:p>
        </p:txBody>
      </p:sp>
    </p:spTree>
    <p:extLst>
      <p:ext uri="{BB962C8B-B14F-4D97-AF65-F5344CB8AC3E}">
        <p14:creationId xmlns:p14="http://schemas.microsoft.com/office/powerpoint/2010/main" val="3954132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ED5D3-4A12-445D-A3EB-4FD3397ED412}"/>
              </a:ext>
            </a:extLst>
          </p:cNvPr>
          <p:cNvSpPr>
            <a:spLocks noGrp="1"/>
          </p:cNvSpPr>
          <p:nvPr>
            <p:ph type="title"/>
          </p:nvPr>
        </p:nvSpPr>
        <p:spPr/>
        <p:txBody>
          <a:bodyPr/>
          <a:lstStyle/>
          <a:p>
            <a:r>
              <a:rPr lang="en-US" dirty="0"/>
              <a:t>DEFINITIONS</a:t>
            </a:r>
          </a:p>
        </p:txBody>
      </p:sp>
      <p:sp>
        <p:nvSpPr>
          <p:cNvPr id="3" name="Content Placeholder 2">
            <a:extLst>
              <a:ext uri="{FF2B5EF4-FFF2-40B4-BE49-F238E27FC236}">
                <a16:creationId xmlns:a16="http://schemas.microsoft.com/office/drawing/2014/main" id="{C4CE0074-669A-43D2-8B0B-21A61B132C53}"/>
              </a:ext>
            </a:extLst>
          </p:cNvPr>
          <p:cNvSpPr>
            <a:spLocks noGrp="1"/>
          </p:cNvSpPr>
          <p:nvPr>
            <p:ph idx="1"/>
          </p:nvPr>
        </p:nvSpPr>
        <p:spPr/>
        <p:txBody>
          <a:bodyPr>
            <a:normAutofit/>
          </a:bodyPr>
          <a:lstStyle/>
          <a:p>
            <a:r>
              <a:rPr lang="en-US" i="1" dirty="0"/>
              <a:t>Complainant</a:t>
            </a:r>
            <a:r>
              <a:rPr lang="en-US" dirty="0"/>
              <a:t> means an individual who is alleged to be the victim of conduct that could constitute sexual harassment.</a:t>
            </a:r>
          </a:p>
          <a:p>
            <a:r>
              <a:rPr lang="en-US" i="1" dirty="0"/>
              <a:t>Respondent</a:t>
            </a:r>
            <a:r>
              <a:rPr lang="en-US" dirty="0"/>
              <a:t> means an individual who has been reported to be the perpetrator of conduct that could constitute sexual harassment.</a:t>
            </a:r>
          </a:p>
          <a:p>
            <a:r>
              <a:rPr lang="en-US" i="1" dirty="0"/>
              <a:t>Recipient</a:t>
            </a:r>
            <a:r>
              <a:rPr lang="en-US" dirty="0"/>
              <a:t>=ISU</a:t>
            </a:r>
          </a:p>
          <a:p>
            <a:pPr marL="0" indent="0">
              <a:buNone/>
            </a:pPr>
            <a:endParaRPr lang="en-US" dirty="0"/>
          </a:p>
        </p:txBody>
      </p:sp>
    </p:spTree>
    <p:extLst>
      <p:ext uri="{BB962C8B-B14F-4D97-AF65-F5344CB8AC3E}">
        <p14:creationId xmlns:p14="http://schemas.microsoft.com/office/powerpoint/2010/main" val="4074134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2054" y="365125"/>
            <a:ext cx="10082094" cy="1325563"/>
          </a:xfrm>
        </p:spPr>
        <p:txBody>
          <a:bodyPr/>
          <a:lstStyle/>
          <a:p>
            <a:r>
              <a:rPr lang="en-US" dirty="0"/>
              <a:t>WHEN TITLE IX RECEIVES A REPORT . . .</a:t>
            </a:r>
          </a:p>
        </p:txBody>
      </p:sp>
      <p:sp>
        <p:nvSpPr>
          <p:cNvPr id="3" name="Text Placeholder 2"/>
          <p:cNvSpPr>
            <a:spLocks noGrp="1"/>
          </p:cNvSpPr>
          <p:nvPr>
            <p:ph type="body" idx="1"/>
          </p:nvPr>
        </p:nvSpPr>
        <p:spPr/>
        <p:txBody>
          <a:bodyPr>
            <a:normAutofit/>
          </a:bodyPr>
          <a:lstStyle/>
          <a:p>
            <a:r>
              <a:rPr lang="en-US" dirty="0"/>
              <a:t>Outreach</a:t>
            </a:r>
          </a:p>
          <a:p>
            <a:endParaRPr lang="en-US" dirty="0"/>
          </a:p>
          <a:p>
            <a:r>
              <a:rPr lang="en-US" dirty="0"/>
              <a:t>Explain Options</a:t>
            </a:r>
          </a:p>
          <a:p>
            <a:endParaRPr lang="en-US" dirty="0"/>
          </a:p>
          <a:p>
            <a:r>
              <a:rPr lang="en-US" dirty="0"/>
              <a:t>Tailor an approach that is complainant centered and will best remedy the situation</a:t>
            </a:r>
          </a:p>
        </p:txBody>
      </p:sp>
    </p:spTree>
    <p:extLst>
      <p:ext uri="{BB962C8B-B14F-4D97-AF65-F5344CB8AC3E}">
        <p14:creationId xmlns:p14="http://schemas.microsoft.com/office/powerpoint/2010/main" val="2080206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F3A6E-FF65-DC9F-7C70-D3580DC42CEA}"/>
              </a:ext>
            </a:extLst>
          </p:cNvPr>
          <p:cNvSpPr>
            <a:spLocks noGrp="1"/>
          </p:cNvSpPr>
          <p:nvPr>
            <p:ph type="title"/>
          </p:nvPr>
        </p:nvSpPr>
        <p:spPr/>
        <p:txBody>
          <a:bodyPr/>
          <a:lstStyle/>
          <a:p>
            <a:r>
              <a:rPr lang="en-US" dirty="0"/>
              <a:t>GRIEVANCE PROCESS</a:t>
            </a:r>
          </a:p>
        </p:txBody>
      </p:sp>
      <p:sp>
        <p:nvSpPr>
          <p:cNvPr id="3" name="TextBox 2">
            <a:extLst>
              <a:ext uri="{FF2B5EF4-FFF2-40B4-BE49-F238E27FC236}">
                <a16:creationId xmlns:a16="http://schemas.microsoft.com/office/drawing/2014/main" id="{575374AE-DFE5-0D3E-53D1-BD9DC060B538}"/>
              </a:ext>
            </a:extLst>
          </p:cNvPr>
          <p:cNvSpPr txBox="1"/>
          <p:nvPr/>
        </p:nvSpPr>
        <p:spPr>
          <a:xfrm>
            <a:off x="2002054" y="1690688"/>
            <a:ext cx="6122189" cy="3416320"/>
          </a:xfrm>
          <a:prstGeom prst="rect">
            <a:avLst/>
          </a:prstGeom>
          <a:noFill/>
        </p:spPr>
        <p:txBody>
          <a:bodyPr wrap="none" rtlCol="0">
            <a:spAutoFit/>
          </a:bodyPr>
          <a:lstStyle/>
          <a:p>
            <a:r>
              <a:rPr lang="en-US" sz="2400" dirty="0">
                <a:latin typeface="Roboto" panose="02000000000000000000" pitchFamily="2" charset="0"/>
                <a:ea typeface="Roboto" panose="02000000000000000000" pitchFamily="2" charset="0"/>
              </a:rPr>
              <a:t>Process A </a:t>
            </a:r>
          </a:p>
          <a:p>
            <a:pPr marL="285750" indent="-285750">
              <a:buFont typeface="Arial" panose="020B0604020202020204" pitchFamily="34" charset="0"/>
              <a:buChar char="•"/>
            </a:pPr>
            <a:r>
              <a:rPr lang="en-US" sz="2400" dirty="0">
                <a:latin typeface="Roboto" panose="02000000000000000000" pitchFamily="2" charset="0"/>
                <a:ea typeface="Roboto" panose="02000000000000000000" pitchFamily="2" charset="0"/>
              </a:rPr>
              <a:t>Violations of federal Title IX regulations</a:t>
            </a:r>
          </a:p>
          <a:p>
            <a:pPr marL="285750" indent="-285750">
              <a:buFont typeface="Arial" panose="020B0604020202020204" pitchFamily="34" charset="0"/>
              <a:buChar char="•"/>
            </a:pPr>
            <a:r>
              <a:rPr lang="en-US" sz="2400" dirty="0">
                <a:latin typeface="Roboto" panose="02000000000000000000" pitchFamily="2" charset="0"/>
                <a:ea typeface="Roboto" panose="02000000000000000000" pitchFamily="2" charset="0"/>
              </a:rPr>
              <a:t>Most strict interpretation</a:t>
            </a:r>
          </a:p>
          <a:p>
            <a:pPr marL="285750" indent="-285750">
              <a:buFont typeface="Arial" panose="020B0604020202020204" pitchFamily="34" charset="0"/>
              <a:buChar char="•"/>
            </a:pPr>
            <a:r>
              <a:rPr lang="en-US" sz="2400" dirty="0">
                <a:latin typeface="Roboto" panose="02000000000000000000" pitchFamily="2" charset="0"/>
                <a:ea typeface="Roboto" panose="02000000000000000000" pitchFamily="2" charset="0"/>
              </a:rPr>
              <a:t>Hearing, Cross-Examination</a:t>
            </a:r>
          </a:p>
          <a:p>
            <a:pPr marL="285750" indent="-285750">
              <a:buFont typeface="Arial" panose="020B0604020202020204" pitchFamily="34" charset="0"/>
              <a:buChar char="•"/>
            </a:pPr>
            <a:endParaRPr lang="en-US" sz="2400" dirty="0">
              <a:latin typeface="Roboto" panose="02000000000000000000" pitchFamily="2" charset="0"/>
              <a:ea typeface="Roboto" panose="02000000000000000000" pitchFamily="2" charset="0"/>
            </a:endParaRPr>
          </a:p>
          <a:p>
            <a:r>
              <a:rPr lang="en-US" sz="2400" dirty="0">
                <a:latin typeface="Roboto" panose="02000000000000000000" pitchFamily="2" charset="0"/>
                <a:ea typeface="Roboto" panose="02000000000000000000" pitchFamily="2" charset="0"/>
              </a:rPr>
              <a:t>Process B </a:t>
            </a:r>
          </a:p>
          <a:p>
            <a:pPr marL="285750" indent="-285750">
              <a:buFont typeface="Arial" panose="020B0604020202020204" pitchFamily="34" charset="0"/>
              <a:buChar char="•"/>
            </a:pPr>
            <a:r>
              <a:rPr lang="en-US" sz="2400" dirty="0">
                <a:latin typeface="Roboto" panose="02000000000000000000" pitchFamily="2" charset="0"/>
                <a:ea typeface="Roboto" panose="02000000000000000000" pitchFamily="2" charset="0"/>
              </a:rPr>
              <a:t>Conduct that falls under policy violations </a:t>
            </a:r>
          </a:p>
          <a:p>
            <a:pPr marL="285750" indent="-285750">
              <a:buFont typeface="Arial" panose="020B0604020202020204" pitchFamily="34" charset="0"/>
              <a:buChar char="•"/>
            </a:pPr>
            <a:r>
              <a:rPr lang="en-US" sz="2400" dirty="0">
                <a:latin typeface="Roboto" panose="02000000000000000000" pitchFamily="2" charset="0"/>
                <a:ea typeface="Roboto" panose="02000000000000000000" pitchFamily="2" charset="0"/>
              </a:rPr>
              <a:t>Doesn’t rise to the level of Title IX</a:t>
            </a:r>
          </a:p>
          <a:p>
            <a:pPr marL="285750" indent="-285750">
              <a:buFont typeface="Arial" panose="020B0604020202020204" pitchFamily="34" charset="0"/>
              <a:buChar char="•"/>
            </a:pPr>
            <a:r>
              <a:rPr lang="en-US" sz="2400" dirty="0">
                <a:latin typeface="Roboto" panose="02000000000000000000" pitchFamily="2" charset="0"/>
                <a:ea typeface="Roboto" panose="02000000000000000000" pitchFamily="2" charset="0"/>
              </a:rPr>
              <a:t>No Hearing</a:t>
            </a:r>
          </a:p>
        </p:txBody>
      </p:sp>
    </p:spTree>
    <p:extLst>
      <p:ext uri="{BB962C8B-B14F-4D97-AF65-F5344CB8AC3E}">
        <p14:creationId xmlns:p14="http://schemas.microsoft.com/office/powerpoint/2010/main" val="1757401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28649D2-8795-0F74-93BA-6A345FB15133}"/>
              </a:ext>
            </a:extLst>
          </p:cNvPr>
          <p:cNvSpPr txBox="1"/>
          <p:nvPr/>
        </p:nvSpPr>
        <p:spPr>
          <a:xfrm>
            <a:off x="2002054" y="1382563"/>
            <a:ext cx="1924540" cy="584775"/>
          </a:xfrm>
          <a:prstGeom prst="rect">
            <a:avLst/>
          </a:prstGeom>
          <a:noFill/>
        </p:spPr>
        <p:txBody>
          <a:bodyPr wrap="square" rtlCol="0">
            <a:spAutoFit/>
          </a:bodyPr>
          <a:lstStyle/>
          <a:p>
            <a:pPr marL="285750" indent="-285750">
              <a:buFont typeface="Arial" panose="020B0604020202020204" pitchFamily="34" charset="0"/>
              <a:buChar char="•"/>
            </a:pPr>
            <a:r>
              <a:rPr lang="en-US" sz="1600" dirty="0">
                <a:cs typeface="Arial" panose="020B0604020202020204" pitchFamily="34" charset="0"/>
              </a:rPr>
              <a:t>Complaint or Notice to TIXC</a:t>
            </a:r>
          </a:p>
        </p:txBody>
      </p:sp>
      <p:sp>
        <p:nvSpPr>
          <p:cNvPr id="7" name="TextBox 6">
            <a:extLst>
              <a:ext uri="{FF2B5EF4-FFF2-40B4-BE49-F238E27FC236}">
                <a16:creationId xmlns:a16="http://schemas.microsoft.com/office/drawing/2014/main" id="{DD47E274-5BB9-1944-6F9F-EA33303A7EA0}"/>
              </a:ext>
            </a:extLst>
          </p:cNvPr>
          <p:cNvSpPr txBox="1"/>
          <p:nvPr/>
        </p:nvSpPr>
        <p:spPr>
          <a:xfrm>
            <a:off x="3926594" y="1388760"/>
            <a:ext cx="1897431" cy="4031873"/>
          </a:xfrm>
          <a:prstGeom prst="rect">
            <a:avLst/>
          </a:prstGeom>
          <a:noFill/>
        </p:spPr>
        <p:txBody>
          <a:bodyPr wrap="square" rtlCol="0">
            <a:spAutoFit/>
          </a:bodyPr>
          <a:lstStyle/>
          <a:p>
            <a:r>
              <a:rPr lang="en-US" sz="1600" i="1" dirty="0"/>
              <a:t>Following a formal complaint</a:t>
            </a:r>
          </a:p>
          <a:p>
            <a:endParaRPr lang="en-US" sz="1600" i="1" dirty="0"/>
          </a:p>
          <a:p>
            <a:pPr marL="285750" indent="-285750">
              <a:buFont typeface="Arial" panose="020B0604020202020204" pitchFamily="34" charset="0"/>
              <a:buChar char="•"/>
            </a:pPr>
            <a:r>
              <a:rPr lang="en-US" sz="1600" dirty="0"/>
              <a:t>Jurisdiction</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Dismissal?</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Policy violation implicated?</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Reinstatement to another process?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Informal or Formal Resolution?</a:t>
            </a:r>
          </a:p>
        </p:txBody>
      </p:sp>
      <p:sp>
        <p:nvSpPr>
          <p:cNvPr id="8" name="TextBox 7">
            <a:extLst>
              <a:ext uri="{FF2B5EF4-FFF2-40B4-BE49-F238E27FC236}">
                <a16:creationId xmlns:a16="http://schemas.microsoft.com/office/drawing/2014/main" id="{0B8926BC-D196-98DF-4CB4-4C7BCEEF1080}"/>
              </a:ext>
            </a:extLst>
          </p:cNvPr>
          <p:cNvSpPr txBox="1"/>
          <p:nvPr/>
        </p:nvSpPr>
        <p:spPr>
          <a:xfrm>
            <a:off x="9545840" y="1388760"/>
            <a:ext cx="1797275" cy="1815882"/>
          </a:xfrm>
          <a:prstGeom prst="rect">
            <a:avLst/>
          </a:prstGeom>
          <a:noFill/>
        </p:spPr>
        <p:txBody>
          <a:bodyPr wrap="square" rtlCol="0">
            <a:spAutoFit/>
          </a:bodyPr>
          <a:lstStyle/>
          <a:p>
            <a:pPr marL="285750" indent="-285750">
              <a:buFont typeface="Arial" panose="020B0604020202020204" pitchFamily="34" charset="0"/>
              <a:buChar char="•"/>
            </a:pPr>
            <a:r>
              <a:rPr lang="en-US" sz="1600" dirty="0"/>
              <a:t>Standing?</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Vacate?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Remand?</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Substitute?</a:t>
            </a:r>
          </a:p>
        </p:txBody>
      </p:sp>
      <p:sp>
        <p:nvSpPr>
          <p:cNvPr id="9" name="TextBox 8">
            <a:extLst>
              <a:ext uri="{FF2B5EF4-FFF2-40B4-BE49-F238E27FC236}">
                <a16:creationId xmlns:a16="http://schemas.microsoft.com/office/drawing/2014/main" id="{67427357-E927-4D3E-3B97-C0AA9F9AA7F6}"/>
              </a:ext>
            </a:extLst>
          </p:cNvPr>
          <p:cNvSpPr txBox="1"/>
          <p:nvPr/>
        </p:nvSpPr>
        <p:spPr>
          <a:xfrm>
            <a:off x="7648409" y="1382563"/>
            <a:ext cx="1924540" cy="2102543"/>
          </a:xfrm>
          <a:prstGeom prst="rect">
            <a:avLst/>
          </a:prstGeom>
          <a:solidFill>
            <a:schemeClr val="accent1">
              <a:lumMod val="60000"/>
              <a:lumOff val="40000"/>
            </a:schemeClr>
          </a:solidFill>
        </p:spPr>
        <p:txBody>
          <a:bodyPr wrap="square" rtlCol="0">
            <a:spAutoFit/>
          </a:bodyPr>
          <a:lstStyle/>
          <a:p>
            <a:pPr marL="285750" indent="-285750">
              <a:buFont typeface="Arial" panose="020B0604020202020204" pitchFamily="34" charset="0"/>
              <a:buChar char="•"/>
            </a:pPr>
            <a:r>
              <a:rPr lang="en-US" sz="1600" dirty="0">
                <a:highlight>
                  <a:srgbClr val="FFFF00"/>
                </a:highlight>
              </a:rPr>
              <a:t>Cross-examination</a:t>
            </a:r>
          </a:p>
          <a:p>
            <a:pPr marL="285750" indent="-285750">
              <a:buFont typeface="Arial" panose="020B0604020202020204" pitchFamily="34" charset="0"/>
              <a:buChar char="•"/>
            </a:pPr>
            <a:endParaRPr lang="en-US" sz="1600" dirty="0">
              <a:highlight>
                <a:srgbClr val="FFFF00"/>
              </a:highlight>
            </a:endParaRPr>
          </a:p>
          <a:p>
            <a:pPr marL="285750" indent="-285750">
              <a:buFont typeface="Arial" panose="020B0604020202020204" pitchFamily="34" charset="0"/>
              <a:buChar char="•"/>
            </a:pPr>
            <a:r>
              <a:rPr lang="en-US" sz="1600" dirty="0">
                <a:highlight>
                  <a:srgbClr val="FFFF00"/>
                </a:highlight>
              </a:rPr>
              <a:t>Determination</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Sanction?</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Remedies</a:t>
            </a:r>
          </a:p>
        </p:txBody>
      </p:sp>
      <p:sp>
        <p:nvSpPr>
          <p:cNvPr id="10" name="TextBox 9">
            <a:extLst>
              <a:ext uri="{FF2B5EF4-FFF2-40B4-BE49-F238E27FC236}">
                <a16:creationId xmlns:a16="http://schemas.microsoft.com/office/drawing/2014/main" id="{F8884D16-29B0-5B6B-3C55-EB3C21F12E81}"/>
              </a:ext>
            </a:extLst>
          </p:cNvPr>
          <p:cNvSpPr txBox="1"/>
          <p:nvPr/>
        </p:nvSpPr>
        <p:spPr>
          <a:xfrm>
            <a:off x="5723869" y="1382564"/>
            <a:ext cx="1897431" cy="4530512"/>
          </a:xfrm>
          <a:prstGeom prst="rect">
            <a:avLst/>
          </a:prstGeom>
          <a:solidFill>
            <a:schemeClr val="accent1">
              <a:lumMod val="60000"/>
              <a:lumOff val="40000"/>
            </a:schemeClr>
          </a:solidFill>
        </p:spPr>
        <p:txBody>
          <a:bodyPr wrap="square" rtlCol="0">
            <a:spAutoFit/>
          </a:bodyPr>
          <a:lstStyle/>
          <a:p>
            <a:pPr marL="285750" indent="-285750">
              <a:buFont typeface="Arial" panose="020B0604020202020204" pitchFamily="34" charset="0"/>
              <a:buChar char="•"/>
            </a:pPr>
            <a:r>
              <a:rPr lang="en-US" sz="1600" dirty="0"/>
              <a:t>Notice to Parties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Identification of witnesses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Interview scheduling</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highlight>
                  <a:srgbClr val="FFFF00"/>
                </a:highlight>
              </a:rPr>
              <a:t>Evidence Collection</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Report Drafted</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highlight>
                  <a:srgbClr val="FFFF00"/>
                </a:highlight>
              </a:rPr>
              <a:t>Evidence and Report Shared</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Investigation report finalized</a:t>
            </a:r>
          </a:p>
        </p:txBody>
      </p:sp>
      <p:pic>
        <p:nvPicPr>
          <p:cNvPr id="16" name="Picture 15">
            <a:extLst>
              <a:ext uri="{FF2B5EF4-FFF2-40B4-BE49-F238E27FC236}">
                <a16:creationId xmlns:a16="http://schemas.microsoft.com/office/drawing/2014/main" id="{AA5316B4-E497-4AE7-A878-888B24D143E0}"/>
              </a:ext>
            </a:extLst>
          </p:cNvPr>
          <p:cNvPicPr>
            <a:picLocks noChangeAspect="1"/>
          </p:cNvPicPr>
          <p:nvPr/>
        </p:nvPicPr>
        <p:blipFill>
          <a:blip r:embed="rId2"/>
          <a:stretch>
            <a:fillRect/>
          </a:stretch>
        </p:blipFill>
        <p:spPr>
          <a:xfrm>
            <a:off x="2002054" y="222971"/>
            <a:ext cx="9681287" cy="1237595"/>
          </a:xfrm>
          <a:prstGeom prst="rect">
            <a:avLst/>
          </a:prstGeom>
        </p:spPr>
      </p:pic>
    </p:spTree>
    <p:extLst>
      <p:ext uri="{BB962C8B-B14F-4D97-AF65-F5344CB8AC3E}">
        <p14:creationId xmlns:p14="http://schemas.microsoft.com/office/powerpoint/2010/main" val="676429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48962-AA7F-45DE-8BE9-5F704C9FA8E7}"/>
              </a:ext>
            </a:extLst>
          </p:cNvPr>
          <p:cNvSpPr>
            <a:spLocks noGrp="1"/>
          </p:cNvSpPr>
          <p:nvPr>
            <p:ph type="title"/>
          </p:nvPr>
        </p:nvSpPr>
        <p:spPr/>
        <p:txBody>
          <a:bodyPr/>
          <a:lstStyle/>
          <a:p>
            <a:r>
              <a:rPr lang="en-US" dirty="0"/>
              <a:t>Evidence Determination</a:t>
            </a:r>
          </a:p>
        </p:txBody>
      </p:sp>
      <p:sp>
        <p:nvSpPr>
          <p:cNvPr id="3" name="Content Placeholder 2">
            <a:extLst>
              <a:ext uri="{FF2B5EF4-FFF2-40B4-BE49-F238E27FC236}">
                <a16:creationId xmlns:a16="http://schemas.microsoft.com/office/drawing/2014/main" id="{B484404B-32EF-45D3-BD50-EFFB41342EBD}"/>
              </a:ext>
            </a:extLst>
          </p:cNvPr>
          <p:cNvSpPr>
            <a:spLocks noGrp="1"/>
          </p:cNvSpPr>
          <p:nvPr>
            <p:ph idx="1"/>
          </p:nvPr>
        </p:nvSpPr>
        <p:spPr/>
        <p:txBody>
          <a:bodyPr/>
          <a:lstStyle/>
          <a:p>
            <a:r>
              <a:rPr lang="en-US" dirty="0"/>
              <a:t>Occurs at Two stages of the process</a:t>
            </a:r>
          </a:p>
          <a:p>
            <a:pPr lvl="1"/>
            <a:r>
              <a:rPr lang="en-US" dirty="0"/>
              <a:t>Investigators make a relevance determination </a:t>
            </a:r>
          </a:p>
          <a:p>
            <a:pPr lvl="1"/>
            <a:r>
              <a:rPr lang="en-US" dirty="0"/>
              <a:t>Decision-Makers  make relevance determination</a:t>
            </a:r>
          </a:p>
          <a:p>
            <a:r>
              <a:rPr lang="en-US" dirty="0"/>
              <a:t>Evidence can be either Directly Related, Relevant or Neither. </a:t>
            </a:r>
          </a:p>
          <a:p>
            <a:pPr lvl="1"/>
            <a:r>
              <a:rPr lang="en-US" dirty="0"/>
              <a:t>There is no restriction on what a party can present </a:t>
            </a:r>
          </a:p>
          <a:p>
            <a:pPr lvl="1"/>
            <a:r>
              <a:rPr lang="en-US" dirty="0"/>
              <a:t>Investigators and Decision-Makers determine if this evidence will be considered. </a:t>
            </a:r>
          </a:p>
          <a:p>
            <a:pPr marL="457200" lvl="1" indent="0">
              <a:buNone/>
            </a:pPr>
            <a:endParaRPr lang="en-US" dirty="0"/>
          </a:p>
          <a:p>
            <a:pPr lvl="1"/>
            <a:endParaRPr lang="en-US" dirty="0"/>
          </a:p>
        </p:txBody>
      </p:sp>
    </p:spTree>
    <p:extLst>
      <p:ext uri="{BB962C8B-B14F-4D97-AF65-F5344CB8AC3E}">
        <p14:creationId xmlns:p14="http://schemas.microsoft.com/office/powerpoint/2010/main" val="37906923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1A482-3107-48F3-BBE4-3AC41D507816}"/>
              </a:ext>
            </a:extLst>
          </p:cNvPr>
          <p:cNvSpPr>
            <a:spLocks noGrp="1"/>
          </p:cNvSpPr>
          <p:nvPr>
            <p:ph type="title"/>
          </p:nvPr>
        </p:nvSpPr>
        <p:spPr/>
        <p:txBody>
          <a:bodyPr/>
          <a:lstStyle/>
          <a:p>
            <a:r>
              <a:rPr lang="en-US" dirty="0"/>
              <a:t>Relevant</a:t>
            </a:r>
          </a:p>
        </p:txBody>
      </p:sp>
      <p:sp>
        <p:nvSpPr>
          <p:cNvPr id="3" name="Content Placeholder 2">
            <a:extLst>
              <a:ext uri="{FF2B5EF4-FFF2-40B4-BE49-F238E27FC236}">
                <a16:creationId xmlns:a16="http://schemas.microsoft.com/office/drawing/2014/main" id="{3477A5C7-AED3-45F8-8969-2E48BF9FE3DF}"/>
              </a:ext>
            </a:extLst>
          </p:cNvPr>
          <p:cNvSpPr>
            <a:spLocks noGrp="1"/>
          </p:cNvSpPr>
          <p:nvPr>
            <p:ph idx="1"/>
          </p:nvPr>
        </p:nvSpPr>
        <p:spPr/>
        <p:txBody>
          <a:bodyPr/>
          <a:lstStyle/>
          <a:p>
            <a:r>
              <a:rPr lang="en-US" dirty="0"/>
              <a:t>Evidence is generally considered relevant if it has value in proving or disproving a fact at issue, and relevance means the evidence may be relied upon by the Decision-maker </a:t>
            </a:r>
          </a:p>
          <a:p>
            <a:pPr lvl="1"/>
            <a:r>
              <a:rPr lang="en-US" dirty="0"/>
              <a:t>Regarding alleged policy violation and/or </a:t>
            </a:r>
          </a:p>
          <a:p>
            <a:pPr lvl="1"/>
            <a:r>
              <a:rPr lang="en-US" dirty="0"/>
              <a:t>Regarding a party or witness’s credibility</a:t>
            </a:r>
          </a:p>
        </p:txBody>
      </p:sp>
    </p:spTree>
    <p:extLst>
      <p:ext uri="{BB962C8B-B14F-4D97-AF65-F5344CB8AC3E}">
        <p14:creationId xmlns:p14="http://schemas.microsoft.com/office/powerpoint/2010/main" val="2762767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1A482-3107-48F3-BBE4-3AC41D507816}"/>
              </a:ext>
            </a:extLst>
          </p:cNvPr>
          <p:cNvSpPr>
            <a:spLocks noGrp="1"/>
          </p:cNvSpPr>
          <p:nvPr>
            <p:ph type="title"/>
          </p:nvPr>
        </p:nvSpPr>
        <p:spPr/>
        <p:txBody>
          <a:bodyPr/>
          <a:lstStyle/>
          <a:p>
            <a:r>
              <a:rPr lang="en-US" dirty="0"/>
              <a:t>Relevant</a:t>
            </a:r>
          </a:p>
        </p:txBody>
      </p:sp>
      <p:sp>
        <p:nvSpPr>
          <p:cNvPr id="3" name="Content Placeholder 2">
            <a:extLst>
              <a:ext uri="{FF2B5EF4-FFF2-40B4-BE49-F238E27FC236}">
                <a16:creationId xmlns:a16="http://schemas.microsoft.com/office/drawing/2014/main" id="{3477A5C7-AED3-45F8-8969-2E48BF9FE3DF}"/>
              </a:ext>
            </a:extLst>
          </p:cNvPr>
          <p:cNvSpPr>
            <a:spLocks noGrp="1"/>
          </p:cNvSpPr>
          <p:nvPr>
            <p:ph idx="1"/>
          </p:nvPr>
        </p:nvSpPr>
        <p:spPr/>
        <p:txBody>
          <a:bodyPr>
            <a:normAutofit lnSpcReduction="10000"/>
          </a:bodyPr>
          <a:lstStyle/>
          <a:p>
            <a:r>
              <a:rPr lang="en-US" dirty="0"/>
              <a:t>Evidence of the Complainant’s sexual predisposition is never relevant.</a:t>
            </a:r>
          </a:p>
          <a:p>
            <a:r>
              <a:rPr lang="en-US" dirty="0"/>
              <a:t>Evidence about the Complainant’s prior sexual behavior is not relevant except for two limited exceptions:</a:t>
            </a:r>
          </a:p>
          <a:p>
            <a:pPr lvl="1"/>
            <a:r>
              <a:rPr lang="en-US" dirty="0"/>
              <a:t>Offered to prove that someone other than the Respondent committed the conduct alleged; or</a:t>
            </a:r>
          </a:p>
          <a:p>
            <a:pPr lvl="1"/>
            <a:r>
              <a:rPr lang="en-US" dirty="0"/>
              <a:t>Concerns specific incidents of the Complainant’s sexual behavior with respect to the Respondent and is offered to prove consent</a:t>
            </a:r>
          </a:p>
          <a:p>
            <a:r>
              <a:rPr lang="en-US" dirty="0"/>
              <a:t>Even if admitted/introduced by the Complainant</a:t>
            </a:r>
          </a:p>
          <a:p>
            <a:r>
              <a:rPr lang="en-US" dirty="0"/>
              <a:t>Does not apply to Respondent’s prior sexual behavior or predisposition</a:t>
            </a:r>
          </a:p>
        </p:txBody>
      </p:sp>
    </p:spTree>
    <p:extLst>
      <p:ext uri="{BB962C8B-B14F-4D97-AF65-F5344CB8AC3E}">
        <p14:creationId xmlns:p14="http://schemas.microsoft.com/office/powerpoint/2010/main" val="3015515083"/>
      </p:ext>
    </p:extLst>
  </p:cSld>
  <p:clrMapOvr>
    <a:masterClrMapping/>
  </p:clrMapOvr>
</p:sld>
</file>

<file path=ppt/theme/theme1.xml><?xml version="1.0" encoding="utf-8"?>
<a:theme xmlns:a="http://schemas.openxmlformats.org/drawingml/2006/main" name="Office Theme">
  <a:themeElements>
    <a:clrScheme name="Idaho State">
      <a:dk1>
        <a:srgbClr val="000000"/>
      </a:dk1>
      <a:lt1>
        <a:srgbClr val="FFFFFF"/>
      </a:lt1>
      <a:dk2>
        <a:srgbClr val="828282"/>
      </a:dk2>
      <a:lt2>
        <a:srgbClr val="E6E7E8"/>
      </a:lt2>
      <a:accent1>
        <a:srgbClr val="F37920"/>
      </a:accent1>
      <a:accent2>
        <a:srgbClr val="A7A7A7"/>
      </a:accent2>
      <a:accent3>
        <a:srgbClr val="A7A7A7"/>
      </a:accent3>
      <a:accent4>
        <a:srgbClr val="FFFFFF"/>
      </a:accent4>
      <a:accent5>
        <a:srgbClr val="F69240"/>
      </a:accent5>
      <a:accent6>
        <a:srgbClr val="F37920"/>
      </a:accent6>
      <a:hlink>
        <a:srgbClr val="F37920"/>
      </a:hlink>
      <a:folHlink>
        <a:srgbClr val="82828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1-test" id="{0514A3DF-56A7-E04D-B803-63C64B2DE8EF}" vid="{AB0789F3-992A-9045-B18F-D9A574E356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17427</TotalTime>
  <Words>1151</Words>
  <Application>Microsoft Office PowerPoint</Application>
  <PresentationFormat>Widescreen</PresentationFormat>
  <Paragraphs>118</Paragraphs>
  <Slides>19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Roboto</vt:lpstr>
      <vt:lpstr>Roboto Slab</vt:lpstr>
      <vt:lpstr>Office Theme</vt:lpstr>
      <vt:lpstr>Title IX Evidence Analysis Training</vt:lpstr>
      <vt:lpstr>DEFINITIONS</vt:lpstr>
      <vt:lpstr>DEFINITIONS</vt:lpstr>
      <vt:lpstr>WHEN TITLE IX RECEIVES A REPORT . . .</vt:lpstr>
      <vt:lpstr>GRIEVANCE PROCESS</vt:lpstr>
      <vt:lpstr>PowerPoint Presentation</vt:lpstr>
      <vt:lpstr>Evidence Determination</vt:lpstr>
      <vt:lpstr>Relevant</vt:lpstr>
      <vt:lpstr>Relevant</vt:lpstr>
      <vt:lpstr>Directly Related</vt:lpstr>
      <vt:lpstr>Evidence</vt:lpstr>
      <vt:lpstr>Three Buckets</vt:lpstr>
      <vt:lpstr>Examples</vt:lpstr>
      <vt:lpstr>Discussion</vt:lpstr>
      <vt:lpstr>Examples</vt:lpstr>
      <vt:lpstr>Discussion</vt:lpstr>
      <vt:lpstr>Examples</vt:lpstr>
      <vt:lpstr>Discussion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Administrator</cp:lastModifiedBy>
  <cp:revision>37</cp:revision>
  <dcterms:created xsi:type="dcterms:W3CDTF">2019-07-30T18:56:19Z</dcterms:created>
  <dcterms:modified xsi:type="dcterms:W3CDTF">2023-06-20T18:33:52Z</dcterms:modified>
</cp:coreProperties>
</file>