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0058400" cy="7772400"/>
  <p:notesSz cx="10058400" cy="7772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96" y="28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888BA2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pc="-110" dirty="0"/>
              <a:t>©</a:t>
            </a:r>
            <a:r>
              <a:rPr dirty="0"/>
              <a:t> </a:t>
            </a:r>
            <a:r>
              <a:rPr spc="-25" dirty="0"/>
              <a:t>2022</a:t>
            </a:r>
            <a:r>
              <a:rPr spc="-20" dirty="0"/>
              <a:t> </a:t>
            </a:r>
            <a:r>
              <a:rPr dirty="0"/>
              <a:t>Association</a:t>
            </a:r>
            <a:r>
              <a:rPr spc="-20" dirty="0"/>
              <a:t> </a:t>
            </a:r>
            <a:r>
              <a:rPr spc="-10" dirty="0"/>
              <a:t>of</a:t>
            </a:r>
            <a:r>
              <a:rPr spc="-45" dirty="0"/>
              <a:t> </a:t>
            </a:r>
            <a:r>
              <a:rPr dirty="0"/>
              <a:t>Title</a:t>
            </a:r>
            <a:r>
              <a:rPr spc="-35" dirty="0"/>
              <a:t> </a:t>
            </a:r>
            <a:r>
              <a:rPr dirty="0"/>
              <a:t>IX</a:t>
            </a:r>
            <a:r>
              <a:rPr spc="5" dirty="0"/>
              <a:t> </a:t>
            </a:r>
            <a:r>
              <a:rPr spc="-10" dirty="0"/>
              <a:t>Administrators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888BA2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pc="-110" dirty="0"/>
              <a:t>©</a:t>
            </a:r>
            <a:r>
              <a:rPr dirty="0"/>
              <a:t> </a:t>
            </a:r>
            <a:r>
              <a:rPr spc="-25" dirty="0"/>
              <a:t>2022</a:t>
            </a:r>
            <a:r>
              <a:rPr spc="-20" dirty="0"/>
              <a:t> </a:t>
            </a:r>
            <a:r>
              <a:rPr dirty="0"/>
              <a:t>Association</a:t>
            </a:r>
            <a:r>
              <a:rPr spc="-20" dirty="0"/>
              <a:t> </a:t>
            </a:r>
            <a:r>
              <a:rPr spc="-10" dirty="0"/>
              <a:t>of</a:t>
            </a:r>
            <a:r>
              <a:rPr spc="-45" dirty="0"/>
              <a:t> </a:t>
            </a:r>
            <a:r>
              <a:rPr dirty="0"/>
              <a:t>Title</a:t>
            </a:r>
            <a:r>
              <a:rPr spc="-35" dirty="0"/>
              <a:t> </a:t>
            </a:r>
            <a:r>
              <a:rPr dirty="0"/>
              <a:t>IX</a:t>
            </a:r>
            <a:r>
              <a:rPr spc="5" dirty="0"/>
              <a:t> </a:t>
            </a:r>
            <a:r>
              <a:rPr spc="-10" dirty="0"/>
              <a:t>Administrators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888BA2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pc="-110" dirty="0"/>
              <a:t>©</a:t>
            </a:r>
            <a:r>
              <a:rPr dirty="0"/>
              <a:t> </a:t>
            </a:r>
            <a:r>
              <a:rPr spc="-25" dirty="0"/>
              <a:t>2022</a:t>
            </a:r>
            <a:r>
              <a:rPr spc="-20" dirty="0"/>
              <a:t> </a:t>
            </a:r>
            <a:r>
              <a:rPr dirty="0"/>
              <a:t>Association</a:t>
            </a:r>
            <a:r>
              <a:rPr spc="-20" dirty="0"/>
              <a:t> </a:t>
            </a:r>
            <a:r>
              <a:rPr spc="-10" dirty="0"/>
              <a:t>of</a:t>
            </a:r>
            <a:r>
              <a:rPr spc="-45" dirty="0"/>
              <a:t> </a:t>
            </a:r>
            <a:r>
              <a:rPr dirty="0"/>
              <a:t>Title</a:t>
            </a:r>
            <a:r>
              <a:rPr spc="-35" dirty="0"/>
              <a:t> </a:t>
            </a:r>
            <a:r>
              <a:rPr dirty="0"/>
              <a:t>IX</a:t>
            </a:r>
            <a:r>
              <a:rPr spc="5" dirty="0"/>
              <a:t> </a:t>
            </a:r>
            <a:r>
              <a:rPr spc="-10" dirty="0"/>
              <a:t>Administrators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9/27/2023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888BA2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pc="-110" dirty="0"/>
              <a:t>©</a:t>
            </a:r>
            <a:r>
              <a:rPr dirty="0"/>
              <a:t> </a:t>
            </a:r>
            <a:r>
              <a:rPr spc="-25" dirty="0"/>
              <a:t>2022</a:t>
            </a:r>
            <a:r>
              <a:rPr spc="-20" dirty="0"/>
              <a:t> </a:t>
            </a:r>
            <a:r>
              <a:rPr dirty="0"/>
              <a:t>Association</a:t>
            </a:r>
            <a:r>
              <a:rPr spc="-20" dirty="0"/>
              <a:t> </a:t>
            </a:r>
            <a:r>
              <a:rPr spc="-10" dirty="0"/>
              <a:t>of</a:t>
            </a:r>
            <a:r>
              <a:rPr spc="-45" dirty="0"/>
              <a:t> </a:t>
            </a:r>
            <a:r>
              <a:rPr dirty="0"/>
              <a:t>Title</a:t>
            </a:r>
            <a:r>
              <a:rPr spc="-35" dirty="0"/>
              <a:t> </a:t>
            </a:r>
            <a:r>
              <a:rPr dirty="0"/>
              <a:t>IX</a:t>
            </a:r>
            <a:r>
              <a:rPr spc="5" dirty="0"/>
              <a:t> </a:t>
            </a:r>
            <a:r>
              <a:rPr spc="-10" dirty="0"/>
              <a:t>Administrators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9/27/2023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888BA2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pc="-110" dirty="0"/>
              <a:t>©</a:t>
            </a:r>
            <a:r>
              <a:rPr dirty="0"/>
              <a:t> </a:t>
            </a:r>
            <a:r>
              <a:rPr spc="-25" dirty="0"/>
              <a:t>2022</a:t>
            </a:r>
            <a:r>
              <a:rPr spc="-20" dirty="0"/>
              <a:t> </a:t>
            </a:r>
            <a:r>
              <a:rPr dirty="0"/>
              <a:t>Association</a:t>
            </a:r>
            <a:r>
              <a:rPr spc="-20" dirty="0"/>
              <a:t> </a:t>
            </a:r>
            <a:r>
              <a:rPr spc="-10" dirty="0"/>
              <a:t>of</a:t>
            </a:r>
            <a:r>
              <a:rPr spc="-45" dirty="0"/>
              <a:t> </a:t>
            </a:r>
            <a:r>
              <a:rPr dirty="0"/>
              <a:t>Title</a:t>
            </a:r>
            <a:r>
              <a:rPr spc="-35" dirty="0"/>
              <a:t> </a:t>
            </a:r>
            <a:r>
              <a:rPr dirty="0"/>
              <a:t>IX</a:t>
            </a:r>
            <a:r>
              <a:rPr spc="5" dirty="0"/>
              <a:t> </a:t>
            </a:r>
            <a:r>
              <a:rPr spc="-10" dirty="0"/>
              <a:t>Administrators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9/27/2023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328DB-09B2-4FCC-94E7-AE982E7F3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818DDA-579F-424F-ADCD-9DA50395D6B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n-US" spc="-110"/>
              <a:t>©</a:t>
            </a:r>
            <a:r>
              <a:rPr lang="en-US"/>
              <a:t> </a:t>
            </a:r>
            <a:r>
              <a:rPr lang="en-US" spc="-25"/>
              <a:t>2022</a:t>
            </a:r>
            <a:r>
              <a:rPr lang="en-US" spc="-20"/>
              <a:t> </a:t>
            </a:r>
            <a:r>
              <a:rPr lang="en-US"/>
              <a:t>Association</a:t>
            </a:r>
            <a:r>
              <a:rPr lang="en-US" spc="-20"/>
              <a:t> </a:t>
            </a:r>
            <a:r>
              <a:rPr lang="en-US" spc="-10"/>
              <a:t>of</a:t>
            </a:r>
            <a:r>
              <a:rPr lang="en-US" spc="-45"/>
              <a:t> </a:t>
            </a:r>
            <a:r>
              <a:rPr lang="en-US"/>
              <a:t>Title</a:t>
            </a:r>
            <a:r>
              <a:rPr lang="en-US" spc="-35"/>
              <a:t> </a:t>
            </a:r>
            <a:r>
              <a:rPr lang="en-US"/>
              <a:t>IX</a:t>
            </a:r>
            <a:r>
              <a:rPr lang="en-US" spc="5"/>
              <a:t> </a:t>
            </a:r>
            <a:r>
              <a:rPr lang="en-US" spc="-10"/>
              <a:t>Administrators</a:t>
            </a:r>
            <a:endParaRPr lang="en-US" spc="-1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81EF4E-7456-49F8-A6DE-C03D8AFB538E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625B10-7AEB-4DA8-8714-29CE8DA1F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321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33074" y="7222483"/>
            <a:ext cx="532297" cy="19925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81227" y="253866"/>
            <a:ext cx="8011166" cy="1043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81240" y="1471603"/>
            <a:ext cx="8407400" cy="51111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781297" y="7199038"/>
            <a:ext cx="2568575" cy="2089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rgbClr val="888BA2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pc="-110" dirty="0"/>
              <a:t>©</a:t>
            </a:r>
            <a:r>
              <a:rPr dirty="0"/>
              <a:t> </a:t>
            </a:r>
            <a:r>
              <a:rPr spc="-25" dirty="0"/>
              <a:t>2022</a:t>
            </a:r>
            <a:r>
              <a:rPr spc="-20" dirty="0"/>
              <a:t> </a:t>
            </a:r>
            <a:r>
              <a:rPr dirty="0"/>
              <a:t>Association</a:t>
            </a:r>
            <a:r>
              <a:rPr spc="-20" dirty="0"/>
              <a:t> </a:t>
            </a:r>
            <a:r>
              <a:rPr spc="-10" dirty="0"/>
              <a:t>of</a:t>
            </a:r>
            <a:r>
              <a:rPr spc="-45" dirty="0"/>
              <a:t> </a:t>
            </a:r>
            <a:r>
              <a:rPr dirty="0"/>
              <a:t>Title</a:t>
            </a:r>
            <a:r>
              <a:rPr spc="-35" dirty="0"/>
              <a:t> </a:t>
            </a:r>
            <a:r>
              <a:rPr dirty="0"/>
              <a:t>IX</a:t>
            </a:r>
            <a:r>
              <a:rPr spc="5" dirty="0"/>
              <a:t> </a:t>
            </a:r>
            <a:r>
              <a:rPr spc="-10" dirty="0"/>
              <a:t>Administrators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76198" y="3896855"/>
            <a:ext cx="7310120" cy="1261884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700" marR="5080">
              <a:lnSpc>
                <a:spcPts val="4270"/>
              </a:lnSpc>
              <a:spcBef>
                <a:spcPts val="640"/>
              </a:spcBef>
            </a:pPr>
            <a:r>
              <a:rPr sz="3950" spc="65" dirty="0"/>
              <a:t>UNDERSTANDING</a:t>
            </a:r>
            <a:r>
              <a:rPr sz="3950" spc="35" dirty="0"/>
              <a:t> </a:t>
            </a:r>
            <a:r>
              <a:rPr sz="3950" spc="140" dirty="0"/>
              <a:t>CREDIBILITY</a:t>
            </a:r>
            <a:r>
              <a:rPr sz="3950" spc="-55" dirty="0"/>
              <a:t> </a:t>
            </a:r>
            <a:r>
              <a:rPr sz="3950" spc="25" dirty="0"/>
              <a:t>IN </a:t>
            </a:r>
            <a:r>
              <a:rPr sz="3950" spc="190" dirty="0"/>
              <a:t>THE</a:t>
            </a:r>
            <a:r>
              <a:rPr sz="3950" spc="-75" dirty="0"/>
              <a:t> </a:t>
            </a:r>
            <a:r>
              <a:rPr sz="3950" spc="114" dirty="0"/>
              <a:t>DECISION</a:t>
            </a:r>
            <a:r>
              <a:rPr sz="3950" spc="-95" dirty="0"/>
              <a:t> </a:t>
            </a:r>
            <a:r>
              <a:rPr sz="3950" spc="200" dirty="0"/>
              <a:t>PROCESS</a:t>
            </a:r>
            <a:endParaRPr sz="3950" dirty="0"/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n-US" spc="-110" dirty="0"/>
              <a:t>©</a:t>
            </a:r>
            <a:r>
              <a:rPr lang="en-US" dirty="0"/>
              <a:t> </a:t>
            </a:r>
            <a:r>
              <a:rPr lang="en-US" spc="-25" dirty="0"/>
              <a:t>2022</a:t>
            </a:r>
            <a:r>
              <a:rPr lang="en-US" spc="-20" dirty="0"/>
              <a:t> </a:t>
            </a:r>
            <a:r>
              <a:rPr lang="en-US" dirty="0"/>
              <a:t>Association</a:t>
            </a:r>
            <a:r>
              <a:rPr lang="en-US" spc="-20" dirty="0"/>
              <a:t> </a:t>
            </a:r>
            <a:r>
              <a:rPr lang="en-US" spc="-10" dirty="0"/>
              <a:t>of</a:t>
            </a:r>
            <a:r>
              <a:rPr lang="en-US" spc="-45" dirty="0"/>
              <a:t> </a:t>
            </a:r>
            <a:r>
              <a:rPr lang="en-US" dirty="0"/>
              <a:t>Title</a:t>
            </a:r>
            <a:r>
              <a:rPr lang="en-US" spc="-35" dirty="0"/>
              <a:t> </a:t>
            </a:r>
            <a:r>
              <a:rPr lang="en-US" dirty="0"/>
              <a:t>IX</a:t>
            </a:r>
            <a:r>
              <a:rPr lang="en-US" spc="5" dirty="0"/>
              <a:t> </a:t>
            </a:r>
            <a:r>
              <a:rPr lang="en-US" spc="-10" dirty="0"/>
              <a:t>Administrators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55733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pc="130" dirty="0"/>
              <a:t>FACTORS</a:t>
            </a:r>
            <a:r>
              <a:rPr spc="-90" dirty="0"/>
              <a:t> </a:t>
            </a:r>
            <a:r>
              <a:rPr spc="100" dirty="0"/>
              <a:t>TO</a:t>
            </a:r>
            <a:r>
              <a:rPr spc="-80" dirty="0"/>
              <a:t> </a:t>
            </a:r>
            <a:r>
              <a:rPr spc="110" dirty="0"/>
              <a:t>CONSIDER</a:t>
            </a:r>
            <a:r>
              <a:rPr spc="-60" dirty="0"/>
              <a:t> </a:t>
            </a:r>
            <a:r>
              <a:rPr spc="114" dirty="0"/>
              <a:t>FOR</a:t>
            </a:r>
            <a:r>
              <a:rPr spc="-95" dirty="0"/>
              <a:t> </a:t>
            </a:r>
            <a:r>
              <a:rPr spc="114" dirty="0"/>
              <a:t>CREDIBILITY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pc="-110" dirty="0"/>
              <a:t>©</a:t>
            </a:r>
            <a:r>
              <a:rPr dirty="0"/>
              <a:t> </a:t>
            </a:r>
            <a:r>
              <a:rPr spc="-25" dirty="0"/>
              <a:t>2022</a:t>
            </a:r>
            <a:r>
              <a:rPr spc="-20" dirty="0"/>
              <a:t> </a:t>
            </a:r>
            <a:r>
              <a:rPr dirty="0"/>
              <a:t>Association</a:t>
            </a:r>
            <a:r>
              <a:rPr spc="-20" dirty="0"/>
              <a:t> </a:t>
            </a:r>
            <a:r>
              <a:rPr spc="-10" dirty="0"/>
              <a:t>of</a:t>
            </a:r>
            <a:r>
              <a:rPr spc="-45" dirty="0"/>
              <a:t> </a:t>
            </a:r>
            <a:r>
              <a:rPr dirty="0"/>
              <a:t>Title</a:t>
            </a:r>
            <a:r>
              <a:rPr spc="-35" dirty="0"/>
              <a:t> </a:t>
            </a:r>
            <a:r>
              <a:rPr dirty="0"/>
              <a:t>IX</a:t>
            </a:r>
            <a:r>
              <a:rPr spc="5" dirty="0"/>
              <a:t> </a:t>
            </a:r>
            <a:r>
              <a:rPr spc="-10" dirty="0"/>
              <a:t>Administrators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1240" y="1471603"/>
            <a:ext cx="7855584" cy="4361815"/>
          </a:xfrm>
          <a:prstGeom prst="rect">
            <a:avLst/>
          </a:prstGeom>
        </p:spPr>
        <p:txBody>
          <a:bodyPr vert="horz" wrap="square" lIns="0" tIns="1854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60"/>
              </a:spcBef>
            </a:pPr>
            <a:r>
              <a:rPr sz="2600" b="1" spc="60" dirty="0">
                <a:latin typeface="Calibri"/>
                <a:cs typeface="Calibri"/>
              </a:rPr>
              <a:t>Demeanor</a:t>
            </a:r>
            <a:endParaRPr sz="2600">
              <a:latin typeface="Calibri"/>
              <a:cs typeface="Calibri"/>
            </a:endParaRPr>
          </a:p>
          <a:p>
            <a:pPr marL="325120" indent="-312420">
              <a:lnSpc>
                <a:spcPct val="100000"/>
              </a:lnSpc>
              <a:spcBef>
                <a:spcPts val="1365"/>
              </a:spcBef>
              <a:buSzPct val="101923"/>
              <a:buFont typeface="Wingdings"/>
              <a:buChar char=""/>
              <a:tabLst>
                <a:tab pos="325120" algn="l"/>
              </a:tabLst>
            </a:pPr>
            <a:r>
              <a:rPr sz="2600" spc="120" dirty="0">
                <a:latin typeface="Calibri"/>
                <a:cs typeface="Calibri"/>
              </a:rPr>
              <a:t>BE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VERY</a:t>
            </a:r>
            <a:r>
              <a:rPr sz="2600" spc="-85" dirty="0">
                <a:latin typeface="Calibri"/>
                <a:cs typeface="Calibri"/>
              </a:rPr>
              <a:t> </a:t>
            </a:r>
            <a:r>
              <a:rPr sz="2600" spc="55" dirty="0">
                <a:latin typeface="Calibri"/>
                <a:cs typeface="Calibri"/>
              </a:rPr>
              <a:t>CAREFUL</a:t>
            </a:r>
            <a:endParaRPr sz="2600">
              <a:latin typeface="Calibri"/>
              <a:cs typeface="Calibri"/>
            </a:endParaRPr>
          </a:p>
          <a:p>
            <a:pPr marL="705485" lvl="1" indent="-314960">
              <a:lnSpc>
                <a:spcPct val="100000"/>
              </a:lnSpc>
              <a:spcBef>
                <a:spcPts val="495"/>
              </a:spcBef>
              <a:buSzPct val="101923"/>
              <a:buFont typeface="Wingdings"/>
              <a:buChar char=""/>
              <a:tabLst>
                <a:tab pos="705485" algn="l"/>
              </a:tabLst>
            </a:pPr>
            <a:r>
              <a:rPr sz="2600" spc="70" dirty="0">
                <a:latin typeface="Calibri"/>
                <a:cs typeface="Calibri"/>
              </a:rPr>
              <a:t>Humans</a:t>
            </a:r>
            <a:r>
              <a:rPr sz="2600" spc="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are</a:t>
            </a:r>
            <a:r>
              <a:rPr sz="2600" spc="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excellent</a:t>
            </a:r>
            <a:r>
              <a:rPr sz="2600" spc="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at</a:t>
            </a:r>
            <a:r>
              <a:rPr sz="2600" spc="70" dirty="0">
                <a:latin typeface="Calibri"/>
                <a:cs typeface="Calibri"/>
              </a:rPr>
              <a:t> picking</a:t>
            </a:r>
            <a:r>
              <a:rPr sz="2600" spc="80" dirty="0">
                <a:latin typeface="Calibri"/>
                <a:cs typeface="Calibri"/>
              </a:rPr>
              <a:t> </a:t>
            </a:r>
            <a:r>
              <a:rPr sz="2600" spc="65" dirty="0">
                <a:latin typeface="Calibri"/>
                <a:cs typeface="Calibri"/>
              </a:rPr>
              <a:t>up </a:t>
            </a:r>
            <a:r>
              <a:rPr sz="2600" dirty="0">
                <a:latin typeface="Calibri"/>
                <a:cs typeface="Calibri"/>
              </a:rPr>
              <a:t>non-verbal</a:t>
            </a:r>
            <a:r>
              <a:rPr sz="2600" spc="35" dirty="0">
                <a:latin typeface="Calibri"/>
                <a:cs typeface="Calibri"/>
              </a:rPr>
              <a:t> cues</a:t>
            </a:r>
            <a:endParaRPr sz="2600">
              <a:latin typeface="Calibri"/>
              <a:cs typeface="Calibri"/>
            </a:endParaRPr>
          </a:p>
          <a:p>
            <a:pPr marL="705485" lvl="1" indent="-314960">
              <a:lnSpc>
                <a:spcPct val="100000"/>
              </a:lnSpc>
              <a:spcBef>
                <a:spcPts val="480"/>
              </a:spcBef>
              <a:buSzPct val="101923"/>
              <a:buFont typeface="Wingdings"/>
              <a:buChar char=""/>
              <a:tabLst>
                <a:tab pos="705485" algn="l"/>
              </a:tabLst>
            </a:pPr>
            <a:r>
              <a:rPr sz="2600" spc="70" dirty="0">
                <a:latin typeface="Calibri"/>
                <a:cs typeface="Calibri"/>
              </a:rPr>
              <a:t>Humans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are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terrible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at</a:t>
            </a:r>
            <a:r>
              <a:rPr sz="2600" spc="30" dirty="0">
                <a:latin typeface="Calibri"/>
                <a:cs typeface="Calibri"/>
              </a:rPr>
              <a:t> </a:t>
            </a:r>
            <a:r>
              <a:rPr sz="2600" spc="50" dirty="0">
                <a:latin typeface="Calibri"/>
                <a:cs typeface="Calibri"/>
              </a:rPr>
              <a:t>spotting</a:t>
            </a:r>
            <a:r>
              <a:rPr sz="2600" spc="1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liars</a:t>
            </a:r>
            <a:endParaRPr sz="2600">
              <a:latin typeface="Calibri"/>
              <a:cs typeface="Calibri"/>
            </a:endParaRPr>
          </a:p>
          <a:p>
            <a:pPr marL="325120" indent="-312420">
              <a:lnSpc>
                <a:spcPct val="100000"/>
              </a:lnSpc>
              <a:spcBef>
                <a:spcPts val="1365"/>
              </a:spcBef>
              <a:buSzPct val="101923"/>
              <a:buFont typeface="Wingdings"/>
              <a:buChar char=""/>
              <a:tabLst>
                <a:tab pos="325120" algn="l"/>
              </a:tabLst>
            </a:pPr>
            <a:r>
              <a:rPr sz="2600" spc="50" dirty="0">
                <a:latin typeface="Calibri"/>
                <a:cs typeface="Calibri"/>
              </a:rPr>
              <a:t>Is</a:t>
            </a:r>
            <a:r>
              <a:rPr sz="2600" spc="1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1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party</a:t>
            </a:r>
            <a:r>
              <a:rPr sz="2600" spc="1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uncomfortable,</a:t>
            </a:r>
            <a:r>
              <a:rPr sz="2600" spc="1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uncooperative,</a:t>
            </a:r>
            <a:r>
              <a:rPr sz="2600" spc="17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resistant?</a:t>
            </a:r>
            <a:endParaRPr sz="2600">
              <a:latin typeface="Calibri"/>
              <a:cs typeface="Calibri"/>
            </a:endParaRPr>
          </a:p>
          <a:p>
            <a:pPr marL="325120" indent="-312420">
              <a:lnSpc>
                <a:spcPct val="100000"/>
              </a:lnSpc>
              <a:spcBef>
                <a:spcPts val="1370"/>
              </a:spcBef>
              <a:buSzPct val="101923"/>
              <a:buFont typeface="Wingdings"/>
              <a:buChar char=""/>
              <a:tabLst>
                <a:tab pos="325120" algn="l"/>
              </a:tabLst>
            </a:pPr>
            <a:r>
              <a:rPr sz="2600" dirty="0">
                <a:latin typeface="Calibri"/>
                <a:cs typeface="Calibri"/>
              </a:rPr>
              <a:t>Certain</a:t>
            </a:r>
            <a:r>
              <a:rPr sz="2600" spc="1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lines</a:t>
            </a:r>
            <a:r>
              <a:rPr sz="2600" spc="1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</a:t>
            </a:r>
            <a:r>
              <a:rPr sz="2600" spc="1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questioning</a:t>
            </a:r>
            <a:r>
              <a:rPr sz="2600" spc="1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–</a:t>
            </a:r>
            <a:r>
              <a:rPr sz="2600" spc="114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agitated,</a:t>
            </a:r>
            <a:r>
              <a:rPr sz="2600" spc="15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argumentative</a:t>
            </a:r>
            <a:endParaRPr sz="2600">
              <a:latin typeface="Calibri"/>
              <a:cs typeface="Calibri"/>
            </a:endParaRPr>
          </a:p>
          <a:p>
            <a:pPr marL="325120" indent="-312420">
              <a:lnSpc>
                <a:spcPct val="100000"/>
              </a:lnSpc>
              <a:spcBef>
                <a:spcPts val="1370"/>
              </a:spcBef>
              <a:buSzPct val="101923"/>
              <a:buFont typeface="Wingdings"/>
              <a:buChar char=""/>
              <a:tabLst>
                <a:tab pos="325120" algn="l"/>
              </a:tabLst>
            </a:pPr>
            <a:r>
              <a:rPr sz="2600" spc="85" dirty="0">
                <a:latin typeface="Calibri"/>
                <a:cs typeface="Calibri"/>
              </a:rPr>
              <a:t>Look</a:t>
            </a:r>
            <a:r>
              <a:rPr sz="2600" spc="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for</a:t>
            </a:r>
            <a:r>
              <a:rPr sz="2600" spc="30" dirty="0">
                <a:latin typeface="Calibri"/>
                <a:cs typeface="Calibri"/>
              </a:rPr>
              <a:t> </a:t>
            </a:r>
            <a:r>
              <a:rPr sz="2600" spc="50" dirty="0">
                <a:latin typeface="Calibri"/>
                <a:cs typeface="Calibri"/>
              </a:rPr>
              <a:t>indications</a:t>
            </a:r>
            <a:r>
              <a:rPr sz="2600" spc="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</a:t>
            </a:r>
            <a:r>
              <a:rPr sz="2600" spc="1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discomfort</a:t>
            </a:r>
            <a:r>
              <a:rPr sz="2600" spc="2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or </a:t>
            </a:r>
            <a:r>
              <a:rPr sz="2600" spc="-10" dirty="0">
                <a:latin typeface="Calibri"/>
                <a:cs typeface="Calibri"/>
              </a:rPr>
              <a:t>resistance</a:t>
            </a:r>
            <a:endParaRPr sz="2600">
              <a:latin typeface="Calibri"/>
              <a:cs typeface="Calibri"/>
            </a:endParaRPr>
          </a:p>
          <a:p>
            <a:pPr marL="325120" indent="-312420">
              <a:lnSpc>
                <a:spcPct val="100000"/>
              </a:lnSpc>
              <a:spcBef>
                <a:spcPts val="1365"/>
              </a:spcBef>
              <a:buSzPct val="101923"/>
              <a:buFont typeface="Wingdings"/>
              <a:buChar char=""/>
              <a:tabLst>
                <a:tab pos="325120" algn="l"/>
              </a:tabLst>
            </a:pPr>
            <a:r>
              <a:rPr sz="2600" spc="-35" dirty="0">
                <a:latin typeface="Calibri"/>
                <a:cs typeface="Calibri"/>
              </a:rPr>
              <a:t>Make</a:t>
            </a:r>
            <a:r>
              <a:rPr sz="2600" spc="35" dirty="0">
                <a:latin typeface="Calibri"/>
                <a:cs typeface="Calibri"/>
              </a:rPr>
              <a:t> </a:t>
            </a:r>
            <a:r>
              <a:rPr sz="2600" spc="70" dirty="0">
                <a:latin typeface="Calibri"/>
                <a:cs typeface="Calibri"/>
              </a:rPr>
              <a:t>a</a:t>
            </a:r>
            <a:r>
              <a:rPr sz="2600" spc="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note</a:t>
            </a:r>
            <a:r>
              <a:rPr sz="2600" spc="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to</a:t>
            </a:r>
            <a:r>
              <a:rPr sz="2600" spc="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dive</a:t>
            </a:r>
            <a:r>
              <a:rPr sz="2600" spc="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deeper,</a:t>
            </a:r>
            <a:r>
              <a:rPr sz="2600" spc="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discover</a:t>
            </a:r>
            <a:r>
              <a:rPr sz="2600" spc="5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source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97032" y="1548682"/>
            <a:ext cx="7843520" cy="1062990"/>
            <a:chOff x="697032" y="1548682"/>
            <a:chExt cx="7843520" cy="1062990"/>
          </a:xfrm>
        </p:grpSpPr>
        <p:sp>
          <p:nvSpPr>
            <p:cNvPr id="3" name="object 3"/>
            <p:cNvSpPr/>
            <p:nvPr/>
          </p:nvSpPr>
          <p:spPr>
            <a:xfrm>
              <a:off x="761049" y="2417286"/>
              <a:ext cx="3079750" cy="194310"/>
            </a:xfrm>
            <a:custGeom>
              <a:avLst/>
              <a:gdLst/>
              <a:ahLst/>
              <a:cxnLst/>
              <a:rect l="l" t="t" r="r" b="b"/>
              <a:pathLst>
                <a:path w="3079750" h="194310">
                  <a:moveTo>
                    <a:pt x="3046815" y="0"/>
                  </a:moveTo>
                  <a:lnTo>
                    <a:pt x="32897" y="0"/>
                  </a:lnTo>
                  <a:lnTo>
                    <a:pt x="10965" y="33319"/>
                  </a:lnTo>
                  <a:lnTo>
                    <a:pt x="0" y="74814"/>
                  </a:lnTo>
                  <a:lnTo>
                    <a:pt x="0" y="119034"/>
                  </a:lnTo>
                  <a:lnTo>
                    <a:pt x="10965" y="160530"/>
                  </a:lnTo>
                  <a:lnTo>
                    <a:pt x="32897" y="193849"/>
                  </a:lnTo>
                  <a:lnTo>
                    <a:pt x="3046815" y="193849"/>
                  </a:lnTo>
                  <a:lnTo>
                    <a:pt x="3068747" y="160530"/>
                  </a:lnTo>
                  <a:lnTo>
                    <a:pt x="3079713" y="119034"/>
                  </a:lnTo>
                  <a:lnTo>
                    <a:pt x="3079713" y="74814"/>
                  </a:lnTo>
                  <a:lnTo>
                    <a:pt x="3068747" y="33319"/>
                  </a:lnTo>
                  <a:lnTo>
                    <a:pt x="3046815" y="0"/>
                  </a:lnTo>
                  <a:close/>
                </a:path>
              </a:pathLst>
            </a:custGeom>
            <a:solidFill>
              <a:srgbClr val="FFD100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97026" y="1548688"/>
              <a:ext cx="7843520" cy="954405"/>
            </a:xfrm>
            <a:custGeom>
              <a:avLst/>
              <a:gdLst/>
              <a:ahLst/>
              <a:cxnLst/>
              <a:rect l="l" t="t" r="r" b="b"/>
              <a:pathLst>
                <a:path w="7843520" h="954405">
                  <a:moveTo>
                    <a:pt x="7843482" y="251447"/>
                  </a:moveTo>
                  <a:lnTo>
                    <a:pt x="7838872" y="203288"/>
                  </a:lnTo>
                  <a:lnTo>
                    <a:pt x="7829639" y="156451"/>
                  </a:lnTo>
                  <a:lnTo>
                    <a:pt x="7815796" y="111823"/>
                  </a:lnTo>
                  <a:lnTo>
                    <a:pt x="7797330" y="70281"/>
                  </a:lnTo>
                  <a:lnTo>
                    <a:pt x="7774254" y="32715"/>
                  </a:lnTo>
                  <a:lnTo>
                    <a:pt x="7746568" y="0"/>
                  </a:lnTo>
                  <a:lnTo>
                    <a:pt x="96913" y="0"/>
                  </a:lnTo>
                  <a:lnTo>
                    <a:pt x="69227" y="32715"/>
                  </a:lnTo>
                  <a:lnTo>
                    <a:pt x="46151" y="70281"/>
                  </a:lnTo>
                  <a:lnTo>
                    <a:pt x="27686" y="111823"/>
                  </a:lnTo>
                  <a:lnTo>
                    <a:pt x="13843" y="156451"/>
                  </a:lnTo>
                  <a:lnTo>
                    <a:pt x="4610" y="203288"/>
                  </a:lnTo>
                  <a:lnTo>
                    <a:pt x="0" y="251447"/>
                  </a:lnTo>
                  <a:lnTo>
                    <a:pt x="0" y="300050"/>
                  </a:lnTo>
                  <a:lnTo>
                    <a:pt x="4610" y="348208"/>
                  </a:lnTo>
                  <a:lnTo>
                    <a:pt x="13843" y="395033"/>
                  </a:lnTo>
                  <a:lnTo>
                    <a:pt x="27686" y="439661"/>
                  </a:lnTo>
                  <a:lnTo>
                    <a:pt x="44234" y="476910"/>
                  </a:lnTo>
                  <a:lnTo>
                    <a:pt x="27686" y="514159"/>
                  </a:lnTo>
                  <a:lnTo>
                    <a:pt x="13843" y="558787"/>
                  </a:lnTo>
                  <a:lnTo>
                    <a:pt x="4610" y="605624"/>
                  </a:lnTo>
                  <a:lnTo>
                    <a:pt x="0" y="653783"/>
                  </a:lnTo>
                  <a:lnTo>
                    <a:pt x="0" y="702386"/>
                  </a:lnTo>
                  <a:lnTo>
                    <a:pt x="4610" y="750544"/>
                  </a:lnTo>
                  <a:lnTo>
                    <a:pt x="13843" y="797369"/>
                  </a:lnTo>
                  <a:lnTo>
                    <a:pt x="27686" y="841997"/>
                  </a:lnTo>
                  <a:lnTo>
                    <a:pt x="46151" y="883539"/>
                  </a:lnTo>
                  <a:lnTo>
                    <a:pt x="69227" y="921118"/>
                  </a:lnTo>
                  <a:lnTo>
                    <a:pt x="96913" y="953833"/>
                  </a:lnTo>
                  <a:lnTo>
                    <a:pt x="7537602" y="953833"/>
                  </a:lnTo>
                  <a:lnTo>
                    <a:pt x="7565301" y="921118"/>
                  </a:lnTo>
                  <a:lnTo>
                    <a:pt x="7588377" y="883539"/>
                  </a:lnTo>
                  <a:lnTo>
                    <a:pt x="7606830" y="841997"/>
                  </a:lnTo>
                  <a:lnTo>
                    <a:pt x="7620673" y="797369"/>
                  </a:lnTo>
                  <a:lnTo>
                    <a:pt x="7629906" y="750544"/>
                  </a:lnTo>
                  <a:lnTo>
                    <a:pt x="7634516" y="702386"/>
                  </a:lnTo>
                  <a:lnTo>
                    <a:pt x="7634516" y="653783"/>
                  </a:lnTo>
                  <a:lnTo>
                    <a:pt x="7629906" y="605624"/>
                  </a:lnTo>
                  <a:lnTo>
                    <a:pt x="7620673" y="558787"/>
                  </a:lnTo>
                  <a:lnTo>
                    <a:pt x="7618400" y="551497"/>
                  </a:lnTo>
                  <a:lnTo>
                    <a:pt x="7746568" y="551497"/>
                  </a:lnTo>
                  <a:lnTo>
                    <a:pt x="7774254" y="518769"/>
                  </a:lnTo>
                  <a:lnTo>
                    <a:pt x="7797330" y="481203"/>
                  </a:lnTo>
                  <a:lnTo>
                    <a:pt x="7815796" y="439661"/>
                  </a:lnTo>
                  <a:lnTo>
                    <a:pt x="7829639" y="395033"/>
                  </a:lnTo>
                  <a:lnTo>
                    <a:pt x="7838872" y="348208"/>
                  </a:lnTo>
                  <a:lnTo>
                    <a:pt x="7843482" y="300050"/>
                  </a:lnTo>
                  <a:lnTo>
                    <a:pt x="7843482" y="251447"/>
                  </a:lnTo>
                  <a:close/>
                </a:path>
              </a:pathLst>
            </a:custGeom>
            <a:solidFill>
              <a:srgbClr val="FFD100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3074" y="7222483"/>
            <a:ext cx="532297" cy="199252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>
              <a:lnSpc>
                <a:spcPts val="3790"/>
              </a:lnSpc>
              <a:spcBef>
                <a:spcPts val="585"/>
              </a:spcBef>
            </a:pPr>
            <a:r>
              <a:rPr spc="125" dirty="0"/>
              <a:t>CREDIBILITY</a:t>
            </a:r>
            <a:r>
              <a:rPr spc="-50" dirty="0"/>
              <a:t> </a:t>
            </a:r>
            <a:r>
              <a:rPr spc="130" dirty="0"/>
              <a:t>ASSESSMENTS</a:t>
            </a:r>
            <a:r>
              <a:rPr spc="-70" dirty="0"/>
              <a:t> </a:t>
            </a:r>
            <a:r>
              <a:rPr spc="-25" dirty="0"/>
              <a:t>IN </a:t>
            </a:r>
            <a:r>
              <a:rPr spc="70" dirty="0"/>
              <a:t>INVESTIGATION</a:t>
            </a:r>
            <a:r>
              <a:rPr spc="-20" dirty="0"/>
              <a:t> </a:t>
            </a:r>
            <a:r>
              <a:rPr spc="160" dirty="0"/>
              <a:t>REPORTS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pc="-110" dirty="0"/>
              <a:t>©</a:t>
            </a:r>
            <a:r>
              <a:rPr dirty="0"/>
              <a:t> </a:t>
            </a:r>
            <a:r>
              <a:rPr spc="-25" dirty="0"/>
              <a:t>2022</a:t>
            </a:r>
            <a:r>
              <a:rPr spc="-20" dirty="0"/>
              <a:t> </a:t>
            </a:r>
            <a:r>
              <a:rPr dirty="0"/>
              <a:t>Association</a:t>
            </a:r>
            <a:r>
              <a:rPr spc="-20" dirty="0"/>
              <a:t> </a:t>
            </a:r>
            <a:r>
              <a:rPr spc="-10" dirty="0"/>
              <a:t>of</a:t>
            </a:r>
            <a:r>
              <a:rPr spc="-45" dirty="0"/>
              <a:t> </a:t>
            </a:r>
            <a:r>
              <a:rPr dirty="0"/>
              <a:t>Title</a:t>
            </a:r>
            <a:r>
              <a:rPr spc="-35" dirty="0"/>
              <a:t> </a:t>
            </a:r>
            <a:r>
              <a:rPr dirty="0"/>
              <a:t>IX</a:t>
            </a:r>
            <a:r>
              <a:rPr spc="5" dirty="0"/>
              <a:t> </a:t>
            </a:r>
            <a:r>
              <a:rPr spc="-10" dirty="0"/>
              <a:t>Administrators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781246" y="1639233"/>
            <a:ext cx="8322309" cy="4897755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12700" marR="652145">
              <a:lnSpc>
                <a:spcPct val="93800"/>
              </a:lnSpc>
              <a:spcBef>
                <a:spcPts val="330"/>
              </a:spcBef>
            </a:pPr>
            <a:r>
              <a:rPr sz="2600" b="1" spc="90" dirty="0">
                <a:latin typeface="Calibri"/>
                <a:cs typeface="Calibri"/>
              </a:rPr>
              <a:t>Regulations</a:t>
            </a:r>
            <a:r>
              <a:rPr sz="2600" b="1" spc="-75" dirty="0">
                <a:latin typeface="Calibri"/>
                <a:cs typeface="Calibri"/>
              </a:rPr>
              <a:t> </a:t>
            </a:r>
            <a:r>
              <a:rPr sz="2600" b="1" spc="85" dirty="0">
                <a:latin typeface="Calibri"/>
                <a:cs typeface="Calibri"/>
              </a:rPr>
              <a:t>permit</a:t>
            </a:r>
            <a:r>
              <a:rPr sz="2600" b="1" spc="-30" dirty="0">
                <a:latin typeface="Calibri"/>
                <a:cs typeface="Calibri"/>
              </a:rPr>
              <a:t> </a:t>
            </a:r>
            <a:r>
              <a:rPr sz="2600" b="1" spc="95" dirty="0">
                <a:latin typeface="Calibri"/>
                <a:cs typeface="Calibri"/>
              </a:rPr>
              <a:t>Investigators</a:t>
            </a:r>
            <a:r>
              <a:rPr sz="2600" b="1" spc="-105" dirty="0">
                <a:latin typeface="Calibri"/>
                <a:cs typeface="Calibri"/>
              </a:rPr>
              <a:t> </a:t>
            </a:r>
            <a:r>
              <a:rPr sz="2600" b="1" spc="65" dirty="0">
                <a:latin typeface="Calibri"/>
                <a:cs typeface="Calibri"/>
              </a:rPr>
              <a:t>to</a:t>
            </a:r>
            <a:r>
              <a:rPr sz="2600" b="1" spc="-55" dirty="0">
                <a:latin typeface="Calibri"/>
                <a:cs typeface="Calibri"/>
              </a:rPr>
              <a:t> </a:t>
            </a:r>
            <a:r>
              <a:rPr sz="2600" b="1" spc="100" dirty="0">
                <a:latin typeface="Calibri"/>
                <a:cs typeface="Calibri"/>
              </a:rPr>
              <a:t>make</a:t>
            </a:r>
            <a:r>
              <a:rPr sz="2600" b="1" spc="-60" dirty="0">
                <a:latin typeface="Calibri"/>
                <a:cs typeface="Calibri"/>
              </a:rPr>
              <a:t> </a:t>
            </a:r>
            <a:r>
              <a:rPr sz="2600" b="1" spc="75" dirty="0">
                <a:latin typeface="Calibri"/>
                <a:cs typeface="Calibri"/>
              </a:rPr>
              <a:t>credibility </a:t>
            </a:r>
            <a:r>
              <a:rPr sz="2600" b="1" spc="85" dirty="0">
                <a:latin typeface="Calibri"/>
                <a:cs typeface="Calibri"/>
              </a:rPr>
              <a:t>recommendations</a:t>
            </a:r>
            <a:r>
              <a:rPr sz="2600" b="1" spc="85" dirty="0">
                <a:latin typeface="Palatino Linotype"/>
                <a:cs typeface="Palatino Linotype"/>
              </a:rPr>
              <a:t>-</a:t>
            </a:r>
            <a:r>
              <a:rPr sz="2600" b="1" spc="-254" dirty="0">
                <a:latin typeface="Palatino Linotype"/>
                <a:cs typeface="Palatino Linotype"/>
              </a:rPr>
              <a:t> </a:t>
            </a:r>
            <a:r>
              <a:rPr sz="1250" i="1" spc="-10" dirty="0">
                <a:solidFill>
                  <a:srgbClr val="FF0000"/>
                </a:solidFill>
                <a:latin typeface="Arial Black"/>
                <a:cs typeface="Arial Black"/>
              </a:rPr>
              <a:t>ISU</a:t>
            </a:r>
            <a:r>
              <a:rPr sz="1250" i="1" spc="-8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sz="1250" i="1" spc="-30" dirty="0">
                <a:solidFill>
                  <a:srgbClr val="FF0000"/>
                </a:solidFill>
                <a:latin typeface="Arial Black"/>
                <a:cs typeface="Arial Black"/>
              </a:rPr>
              <a:t>POLICY</a:t>
            </a:r>
            <a:r>
              <a:rPr sz="1250" i="1" spc="-45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sz="1250" i="1" spc="-20" dirty="0">
                <a:solidFill>
                  <a:srgbClr val="FF0000"/>
                </a:solidFill>
                <a:latin typeface="Arial Black"/>
                <a:cs typeface="Arial Black"/>
              </a:rPr>
              <a:t>Does</a:t>
            </a:r>
            <a:r>
              <a:rPr sz="1250" i="1" spc="-5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sz="1250" i="1" spc="-25" dirty="0">
                <a:solidFill>
                  <a:srgbClr val="FF0000"/>
                </a:solidFill>
                <a:latin typeface="Arial Black"/>
                <a:cs typeface="Arial Black"/>
              </a:rPr>
              <a:t>NOT</a:t>
            </a:r>
            <a:r>
              <a:rPr sz="1250" i="1" spc="-45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sz="1250" i="1" spc="-25" dirty="0">
                <a:solidFill>
                  <a:srgbClr val="FF0000"/>
                </a:solidFill>
                <a:latin typeface="Arial Black"/>
                <a:cs typeface="Arial Black"/>
              </a:rPr>
              <a:t>Permit</a:t>
            </a:r>
            <a:r>
              <a:rPr sz="1250" i="1" spc="-5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sz="1250" i="1" spc="-30" dirty="0">
                <a:solidFill>
                  <a:srgbClr val="FF0000"/>
                </a:solidFill>
                <a:latin typeface="Arial Black"/>
                <a:cs typeface="Arial Black"/>
              </a:rPr>
              <a:t>Investigators</a:t>
            </a:r>
            <a:r>
              <a:rPr sz="1250" i="1" spc="-45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sz="1250" i="1" dirty="0">
                <a:solidFill>
                  <a:srgbClr val="FF0000"/>
                </a:solidFill>
                <a:latin typeface="Arial Black"/>
                <a:cs typeface="Arial Black"/>
              </a:rPr>
              <a:t>to</a:t>
            </a:r>
            <a:r>
              <a:rPr sz="1250" i="1" spc="-5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sz="1250" i="1" spc="-25" dirty="0">
                <a:solidFill>
                  <a:srgbClr val="FF0000"/>
                </a:solidFill>
                <a:latin typeface="Arial Black"/>
                <a:cs typeface="Arial Black"/>
              </a:rPr>
              <a:t>weigh</a:t>
            </a:r>
            <a:r>
              <a:rPr sz="1250" i="1" spc="-45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sz="1250" i="1" spc="-25" dirty="0">
                <a:solidFill>
                  <a:srgbClr val="FF0000"/>
                </a:solidFill>
                <a:latin typeface="Arial Black"/>
                <a:cs typeface="Arial Black"/>
              </a:rPr>
              <a:t>in </a:t>
            </a:r>
            <a:r>
              <a:rPr sz="1250" i="1" dirty="0">
                <a:solidFill>
                  <a:srgbClr val="FF0000"/>
                </a:solidFill>
                <a:latin typeface="Arial Black"/>
                <a:cs typeface="Arial Black"/>
              </a:rPr>
              <a:t>on</a:t>
            </a:r>
            <a:r>
              <a:rPr sz="1250" i="1" spc="-6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sz="1250" i="1" spc="-25" dirty="0">
                <a:solidFill>
                  <a:srgbClr val="FF0000"/>
                </a:solidFill>
                <a:latin typeface="Arial Black"/>
                <a:cs typeface="Arial Black"/>
              </a:rPr>
              <a:t>Credibility</a:t>
            </a:r>
            <a:r>
              <a:rPr sz="1250" i="1" spc="-6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sz="1250" i="1" dirty="0">
                <a:solidFill>
                  <a:srgbClr val="FF0000"/>
                </a:solidFill>
                <a:latin typeface="Arial Black"/>
                <a:cs typeface="Arial Black"/>
              </a:rPr>
              <a:t>in</a:t>
            </a:r>
            <a:r>
              <a:rPr sz="1250" i="1" spc="-6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sz="1250" i="1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z="1250" i="1" spc="-6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sz="1250" i="1" spc="-25" dirty="0">
                <a:solidFill>
                  <a:srgbClr val="FF0000"/>
                </a:solidFill>
                <a:latin typeface="Arial Black"/>
                <a:cs typeface="Arial Black"/>
              </a:rPr>
              <a:t>Process</a:t>
            </a:r>
            <a:r>
              <a:rPr sz="1250" i="1" spc="-6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sz="1250" i="1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z="1250" i="1" spc="-6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sz="1250" i="1" spc="-10" dirty="0">
                <a:solidFill>
                  <a:srgbClr val="FF0000"/>
                </a:solidFill>
                <a:latin typeface="Arial Black"/>
                <a:cs typeface="Arial Black"/>
              </a:rPr>
              <a:t>matter.</a:t>
            </a:r>
            <a:endParaRPr sz="1250">
              <a:latin typeface="Arial Black"/>
              <a:cs typeface="Arial Black"/>
            </a:endParaRPr>
          </a:p>
          <a:p>
            <a:pPr marL="325120" marR="635635" indent="-312420" algn="just">
              <a:lnSpc>
                <a:spcPct val="101499"/>
              </a:lnSpc>
              <a:spcBef>
                <a:spcPts val="175"/>
              </a:spcBef>
              <a:buSzPct val="101923"/>
              <a:buFont typeface="Wingdings"/>
              <a:buChar char=""/>
              <a:tabLst>
                <a:tab pos="325120" algn="l"/>
              </a:tabLst>
            </a:pPr>
            <a:r>
              <a:rPr sz="2600" spc="80" dirty="0">
                <a:latin typeface="Calibri"/>
                <a:cs typeface="Calibri"/>
              </a:rPr>
              <a:t>Can</a:t>
            </a:r>
            <a:r>
              <a:rPr sz="2600" spc="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serve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spc="75" dirty="0">
                <a:latin typeface="Calibri"/>
                <a:cs typeface="Calibri"/>
              </a:rPr>
              <a:t>as</a:t>
            </a:r>
            <a:r>
              <a:rPr sz="2600" spc="-5" dirty="0">
                <a:latin typeface="Calibri"/>
                <a:cs typeface="Calibri"/>
              </a:rPr>
              <a:t> </a:t>
            </a:r>
            <a:r>
              <a:rPr sz="2600" spc="70" dirty="0">
                <a:latin typeface="Calibri"/>
                <a:cs typeface="Calibri"/>
              </a:rPr>
              <a:t>a</a:t>
            </a:r>
            <a:r>
              <a:rPr sz="2600" spc="20" dirty="0">
                <a:latin typeface="Calibri"/>
                <a:cs typeface="Calibri"/>
              </a:rPr>
              <a:t> </a:t>
            </a:r>
            <a:r>
              <a:rPr sz="2600" spc="65" dirty="0">
                <a:latin typeface="Calibri"/>
                <a:cs typeface="Calibri"/>
              </a:rPr>
              <a:t>roadmap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for</a:t>
            </a:r>
            <a:r>
              <a:rPr sz="2600" spc="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Decision-</a:t>
            </a:r>
            <a:r>
              <a:rPr sz="2600" spc="50" dirty="0">
                <a:latin typeface="Calibri"/>
                <a:cs typeface="Calibri"/>
              </a:rPr>
              <a:t>maker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but</a:t>
            </a:r>
            <a:r>
              <a:rPr sz="2600" spc="15" dirty="0">
                <a:latin typeface="Calibri"/>
                <a:cs typeface="Calibri"/>
              </a:rPr>
              <a:t> </a:t>
            </a:r>
            <a:r>
              <a:rPr sz="2600" spc="55" dirty="0">
                <a:latin typeface="Calibri"/>
                <a:cs typeface="Calibri"/>
              </a:rPr>
              <a:t>is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not </a:t>
            </a:r>
            <a:r>
              <a:rPr sz="2600" spc="55" dirty="0">
                <a:latin typeface="Calibri"/>
                <a:cs typeface="Calibri"/>
              </a:rPr>
              <a:t>binding</a:t>
            </a:r>
            <a:endParaRPr sz="2600">
              <a:latin typeface="Calibri"/>
              <a:cs typeface="Calibri"/>
            </a:endParaRPr>
          </a:p>
          <a:p>
            <a:pPr marL="324485" indent="-311785" algn="just">
              <a:lnSpc>
                <a:spcPct val="100000"/>
              </a:lnSpc>
              <a:spcBef>
                <a:spcPts val="1370"/>
              </a:spcBef>
              <a:buSzPct val="101923"/>
              <a:buFont typeface="Wingdings"/>
              <a:buChar char=""/>
              <a:tabLst>
                <a:tab pos="324485" algn="l"/>
              </a:tabLst>
            </a:pPr>
            <a:r>
              <a:rPr sz="2600" spc="75" dirty="0">
                <a:latin typeface="Calibri"/>
                <a:cs typeface="Calibri"/>
              </a:rPr>
              <a:t>Language</a:t>
            </a:r>
            <a:r>
              <a:rPr sz="2600" spc="20" dirty="0">
                <a:latin typeface="Calibri"/>
                <a:cs typeface="Calibri"/>
              </a:rPr>
              <a:t> </a:t>
            </a:r>
            <a:r>
              <a:rPr sz="2600" spc="10" dirty="0">
                <a:latin typeface="Calibri"/>
                <a:cs typeface="Calibri"/>
              </a:rPr>
              <a:t>in</a:t>
            </a:r>
            <a:r>
              <a:rPr sz="2600" spc="20" dirty="0">
                <a:latin typeface="Calibri"/>
                <a:cs typeface="Calibri"/>
              </a:rPr>
              <a:t> </a:t>
            </a:r>
            <a:r>
              <a:rPr sz="2600" spc="65" dirty="0">
                <a:latin typeface="Calibri"/>
                <a:cs typeface="Calibri"/>
              </a:rPr>
              <a:t>an</a:t>
            </a:r>
            <a:r>
              <a:rPr sz="2600" spc="25" dirty="0">
                <a:latin typeface="Calibri"/>
                <a:cs typeface="Calibri"/>
              </a:rPr>
              <a:t> </a:t>
            </a:r>
            <a:r>
              <a:rPr sz="2600" spc="10" dirty="0">
                <a:latin typeface="Calibri"/>
                <a:cs typeface="Calibri"/>
              </a:rPr>
              <a:t>investigation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spc="10" dirty="0">
                <a:latin typeface="Calibri"/>
                <a:cs typeface="Calibri"/>
              </a:rPr>
              <a:t>report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60" dirty="0">
                <a:latin typeface="Calibri"/>
                <a:cs typeface="Calibri"/>
              </a:rPr>
              <a:t>may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spc="65" dirty="0">
                <a:latin typeface="Calibri"/>
                <a:cs typeface="Calibri"/>
              </a:rPr>
              <a:t>look</a:t>
            </a:r>
            <a:r>
              <a:rPr sz="2600" spc="10" dirty="0">
                <a:latin typeface="Calibri"/>
                <a:cs typeface="Calibri"/>
              </a:rPr>
              <a:t> like</a:t>
            </a:r>
            <a:r>
              <a:rPr sz="2600" spc="2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this:</a:t>
            </a:r>
            <a:endParaRPr sz="2600">
              <a:latin typeface="Calibri"/>
              <a:cs typeface="Calibri"/>
            </a:endParaRPr>
          </a:p>
          <a:p>
            <a:pPr marL="704215" marR="172085" lvl="1" indent="-314325" algn="just">
              <a:lnSpc>
                <a:spcPct val="101499"/>
              </a:lnSpc>
              <a:spcBef>
                <a:spcPts val="440"/>
              </a:spcBef>
              <a:buSzPct val="101923"/>
              <a:buFont typeface="Wingdings"/>
              <a:buChar char=""/>
              <a:tabLst>
                <a:tab pos="705485" algn="l"/>
              </a:tabLst>
            </a:pPr>
            <a:r>
              <a:rPr sz="2600" dirty="0">
                <a:latin typeface="Calibri"/>
                <a:cs typeface="Calibri"/>
              </a:rPr>
              <a:t>“Decision-</a:t>
            </a:r>
            <a:r>
              <a:rPr sz="2600" spc="50" dirty="0">
                <a:latin typeface="Calibri"/>
                <a:cs typeface="Calibri"/>
              </a:rPr>
              <a:t>makers</a:t>
            </a:r>
            <a:r>
              <a:rPr sz="2600" spc="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will</a:t>
            </a:r>
            <a:r>
              <a:rPr sz="2600" spc="1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want</a:t>
            </a:r>
            <a:r>
              <a:rPr sz="2600" spc="1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to</a:t>
            </a:r>
            <a:r>
              <a:rPr sz="2600" spc="1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carefully</a:t>
            </a:r>
            <a:r>
              <a:rPr sz="2600" spc="1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review</a:t>
            </a:r>
            <a:r>
              <a:rPr sz="2600" spc="10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Mary’s 	</a:t>
            </a:r>
            <a:r>
              <a:rPr sz="2600" dirty="0">
                <a:latin typeface="Calibri"/>
                <a:cs typeface="Calibri"/>
              </a:rPr>
              <a:t>testimony</a:t>
            </a:r>
            <a:r>
              <a:rPr sz="2600" spc="15" dirty="0">
                <a:latin typeface="Calibri"/>
                <a:cs typeface="Calibri"/>
              </a:rPr>
              <a:t> </a:t>
            </a:r>
            <a:r>
              <a:rPr sz="2600" spc="75" dirty="0">
                <a:latin typeface="Calibri"/>
                <a:cs typeface="Calibri"/>
              </a:rPr>
              <a:t>as</a:t>
            </a:r>
            <a:r>
              <a:rPr sz="2600" spc="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to</a:t>
            </a:r>
            <a:r>
              <a:rPr sz="2600" spc="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whether</a:t>
            </a:r>
            <a:r>
              <a:rPr sz="2600" spc="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spc="60" dirty="0">
                <a:latin typeface="Calibri"/>
                <a:cs typeface="Calibri"/>
              </a:rPr>
              <a:t>conduct</a:t>
            </a:r>
            <a:r>
              <a:rPr sz="2600" spc="40" dirty="0">
                <a:latin typeface="Calibri"/>
                <a:cs typeface="Calibri"/>
              </a:rPr>
              <a:t> </a:t>
            </a:r>
            <a:r>
              <a:rPr sz="2600" spc="50" dirty="0">
                <a:latin typeface="Calibri"/>
                <a:cs typeface="Calibri"/>
              </a:rPr>
              <a:t>was</a:t>
            </a:r>
            <a:r>
              <a:rPr sz="2600" spc="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welcome,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in 	</a:t>
            </a:r>
            <a:r>
              <a:rPr sz="2600" dirty="0">
                <a:latin typeface="Calibri"/>
                <a:cs typeface="Calibri"/>
              </a:rPr>
              <a:t>light</a:t>
            </a:r>
            <a:r>
              <a:rPr sz="2600" spc="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</a:t>
            </a:r>
            <a:r>
              <a:rPr sz="2600" spc="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testimony</a:t>
            </a:r>
            <a:r>
              <a:rPr sz="2600" spc="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</a:t>
            </a:r>
            <a:r>
              <a:rPr sz="2600" spc="40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W1.”</a:t>
            </a:r>
            <a:endParaRPr sz="2600">
              <a:latin typeface="Calibri"/>
              <a:cs typeface="Calibri"/>
            </a:endParaRPr>
          </a:p>
          <a:p>
            <a:pPr marL="704215" marR="5080" lvl="1" indent="-314325" algn="just">
              <a:lnSpc>
                <a:spcPct val="101499"/>
              </a:lnSpc>
              <a:spcBef>
                <a:spcPts val="434"/>
              </a:spcBef>
              <a:buSzPct val="101923"/>
              <a:buFont typeface="Wingdings"/>
              <a:buChar char=""/>
              <a:tabLst>
                <a:tab pos="705485" algn="l"/>
              </a:tabLst>
            </a:pPr>
            <a:r>
              <a:rPr sz="2600" dirty="0">
                <a:latin typeface="Calibri"/>
                <a:cs typeface="Calibri"/>
              </a:rPr>
              <a:t>“Decision-</a:t>
            </a:r>
            <a:r>
              <a:rPr sz="2600" spc="50" dirty="0">
                <a:latin typeface="Calibri"/>
                <a:cs typeface="Calibri"/>
              </a:rPr>
              <a:t>makers</a:t>
            </a:r>
            <a:r>
              <a:rPr sz="2600" spc="20" dirty="0">
                <a:latin typeface="Calibri"/>
                <a:cs typeface="Calibri"/>
              </a:rPr>
              <a:t> </a:t>
            </a:r>
            <a:r>
              <a:rPr sz="2600" spc="60" dirty="0">
                <a:latin typeface="Calibri"/>
                <a:cs typeface="Calibri"/>
              </a:rPr>
              <a:t>may</a:t>
            </a:r>
            <a:r>
              <a:rPr sz="2600" spc="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wish</a:t>
            </a:r>
            <a:r>
              <a:rPr sz="2600" spc="8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to</a:t>
            </a:r>
            <a:r>
              <a:rPr sz="2600" spc="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focus</a:t>
            </a:r>
            <a:r>
              <a:rPr sz="2600" spc="95" dirty="0">
                <a:latin typeface="Calibri"/>
                <a:cs typeface="Calibri"/>
              </a:rPr>
              <a:t> </a:t>
            </a:r>
            <a:r>
              <a:rPr sz="2600" spc="50" dirty="0">
                <a:latin typeface="Calibri"/>
                <a:cs typeface="Calibri"/>
              </a:rPr>
              <a:t>on</a:t>
            </a:r>
            <a:r>
              <a:rPr sz="2600" spc="65" dirty="0">
                <a:latin typeface="Calibri"/>
                <a:cs typeface="Calibri"/>
              </a:rPr>
              <a:t> </a:t>
            </a:r>
            <a:r>
              <a:rPr sz="2600" spc="50" dirty="0">
                <a:latin typeface="Calibri"/>
                <a:cs typeface="Calibri"/>
              </a:rPr>
              <a:t>reconciling</a:t>
            </a:r>
            <a:r>
              <a:rPr sz="2600" spc="40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the 	</a:t>
            </a:r>
            <a:r>
              <a:rPr sz="2600" dirty="0">
                <a:latin typeface="Calibri"/>
                <a:cs typeface="Calibri"/>
              </a:rPr>
              <a:t>testimony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offered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spc="50" dirty="0">
                <a:latin typeface="Calibri"/>
                <a:cs typeface="Calibri"/>
              </a:rPr>
              <a:t>by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spc="150" dirty="0">
                <a:latin typeface="Calibri"/>
                <a:cs typeface="Calibri"/>
              </a:rPr>
              <a:t>Joe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spc="65" dirty="0">
                <a:latin typeface="Calibri"/>
                <a:cs typeface="Calibri"/>
              </a:rPr>
              <a:t>and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spc="50" dirty="0">
                <a:latin typeface="Calibri"/>
                <a:cs typeface="Calibri"/>
              </a:rPr>
              <a:t>by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Witness</a:t>
            </a:r>
            <a:r>
              <a:rPr sz="2600" spc="-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2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with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respect 	</a:t>
            </a:r>
            <a:r>
              <a:rPr sz="2600" dirty="0">
                <a:latin typeface="Calibri"/>
                <a:cs typeface="Calibri"/>
              </a:rPr>
              <a:t>to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who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spc="50" dirty="0">
                <a:latin typeface="Calibri"/>
                <a:cs typeface="Calibri"/>
              </a:rPr>
              <a:t>engaged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in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spc="60" dirty="0">
                <a:latin typeface="Calibri"/>
                <a:cs typeface="Calibri"/>
              </a:rPr>
              <a:t>conduct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first.”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55733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pc="125" dirty="0"/>
              <a:t>CREDIBILITY</a:t>
            </a:r>
            <a:r>
              <a:rPr spc="-40" dirty="0"/>
              <a:t> </a:t>
            </a:r>
            <a:r>
              <a:rPr dirty="0"/>
              <a:t>IN</a:t>
            </a:r>
            <a:r>
              <a:rPr spc="-55" dirty="0"/>
              <a:t> </a:t>
            </a:r>
            <a:r>
              <a:rPr spc="185" dirty="0"/>
              <a:t>THE</a:t>
            </a:r>
            <a:r>
              <a:rPr spc="5" dirty="0"/>
              <a:t> </a:t>
            </a:r>
            <a:r>
              <a:rPr spc="45" dirty="0"/>
              <a:t>HEARING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pc="-110" dirty="0"/>
              <a:t>©</a:t>
            </a:r>
            <a:r>
              <a:rPr dirty="0"/>
              <a:t> </a:t>
            </a:r>
            <a:r>
              <a:rPr spc="-25" dirty="0"/>
              <a:t>2022</a:t>
            </a:r>
            <a:r>
              <a:rPr spc="-20" dirty="0"/>
              <a:t> </a:t>
            </a:r>
            <a:r>
              <a:rPr dirty="0"/>
              <a:t>Association</a:t>
            </a:r>
            <a:r>
              <a:rPr spc="-20" dirty="0"/>
              <a:t> </a:t>
            </a:r>
            <a:r>
              <a:rPr spc="-10" dirty="0"/>
              <a:t>of</a:t>
            </a:r>
            <a:r>
              <a:rPr spc="-45" dirty="0"/>
              <a:t> </a:t>
            </a:r>
            <a:r>
              <a:rPr dirty="0"/>
              <a:t>Title</a:t>
            </a:r>
            <a:r>
              <a:rPr spc="-35" dirty="0"/>
              <a:t> </a:t>
            </a:r>
            <a:r>
              <a:rPr dirty="0"/>
              <a:t>IX</a:t>
            </a:r>
            <a:r>
              <a:rPr spc="5" dirty="0"/>
              <a:t> </a:t>
            </a:r>
            <a:r>
              <a:rPr spc="-10" dirty="0"/>
              <a:t>Administrators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1304" y="1639239"/>
            <a:ext cx="7910830" cy="444055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25120" marR="770255" indent="-312420">
              <a:lnSpc>
                <a:spcPct val="101499"/>
              </a:lnSpc>
              <a:spcBef>
                <a:spcPts val="90"/>
              </a:spcBef>
              <a:buSzPct val="101923"/>
              <a:buFont typeface="Wingdings"/>
              <a:buChar char=""/>
              <a:tabLst>
                <a:tab pos="325120" algn="l"/>
              </a:tabLst>
            </a:pPr>
            <a:r>
              <a:rPr sz="2600" spc="50" dirty="0">
                <a:latin typeface="Calibri"/>
                <a:cs typeface="Calibri"/>
              </a:rPr>
              <a:t>Distinguish</a:t>
            </a:r>
            <a:r>
              <a:rPr sz="2600" spc="40" dirty="0">
                <a:latin typeface="Calibri"/>
                <a:cs typeface="Calibri"/>
              </a:rPr>
              <a:t> </a:t>
            </a:r>
            <a:r>
              <a:rPr sz="2600" spc="20" dirty="0">
                <a:latin typeface="Calibri"/>
                <a:cs typeface="Calibri"/>
              </a:rPr>
              <a:t>performance/presentation</a:t>
            </a:r>
            <a:r>
              <a:rPr sz="2600" spc="65" dirty="0">
                <a:latin typeface="Calibri"/>
                <a:cs typeface="Calibri"/>
              </a:rPr>
              <a:t> skills</a:t>
            </a:r>
            <a:r>
              <a:rPr sz="2600" spc="90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from </a:t>
            </a:r>
            <a:r>
              <a:rPr sz="2600" spc="-10" dirty="0">
                <a:latin typeface="Calibri"/>
                <a:cs typeface="Calibri"/>
              </a:rPr>
              <a:t>believability</a:t>
            </a:r>
            <a:endParaRPr sz="2600">
              <a:latin typeface="Calibri"/>
              <a:cs typeface="Calibri"/>
            </a:endParaRPr>
          </a:p>
          <a:p>
            <a:pPr marL="325120" marR="168275" indent="-312420">
              <a:lnSpc>
                <a:spcPct val="101499"/>
              </a:lnSpc>
              <a:spcBef>
                <a:spcPts val="1325"/>
              </a:spcBef>
              <a:buSzPct val="101923"/>
              <a:buFont typeface="Wingdings"/>
              <a:buChar char=""/>
              <a:tabLst>
                <a:tab pos="325120" algn="l"/>
              </a:tabLst>
            </a:pPr>
            <a:r>
              <a:rPr sz="2600" dirty="0">
                <a:latin typeface="Calibri"/>
                <a:cs typeface="Calibri"/>
              </a:rPr>
              <a:t>Evidence</a:t>
            </a:r>
            <a:r>
              <a:rPr sz="2600" spc="21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requiring</a:t>
            </a:r>
            <a:r>
              <a:rPr sz="2600" spc="185" dirty="0">
                <a:latin typeface="Calibri"/>
                <a:cs typeface="Calibri"/>
              </a:rPr>
              <a:t> </a:t>
            </a:r>
            <a:r>
              <a:rPr sz="2600" spc="70" dirty="0">
                <a:latin typeface="Calibri"/>
                <a:cs typeface="Calibri"/>
              </a:rPr>
              <a:t>a</a:t>
            </a:r>
            <a:r>
              <a:rPr sz="2600" spc="229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credibility</a:t>
            </a:r>
            <a:r>
              <a:rPr sz="2600" spc="19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assessment</a:t>
            </a:r>
            <a:r>
              <a:rPr sz="2600" spc="190" dirty="0">
                <a:latin typeface="Calibri"/>
                <a:cs typeface="Calibri"/>
              </a:rPr>
              <a:t> </a:t>
            </a:r>
            <a:r>
              <a:rPr sz="2600" spc="55" dirty="0">
                <a:latin typeface="Calibri"/>
                <a:cs typeface="Calibri"/>
              </a:rPr>
              <a:t>should</a:t>
            </a:r>
            <a:r>
              <a:rPr sz="2600" spc="215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be </a:t>
            </a:r>
            <a:r>
              <a:rPr sz="2600" dirty="0">
                <a:latin typeface="Calibri"/>
                <a:cs typeface="Calibri"/>
              </a:rPr>
              <a:t>examined</a:t>
            </a:r>
            <a:r>
              <a:rPr sz="2600" spc="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in</a:t>
            </a:r>
            <a:r>
              <a:rPr sz="2600" spc="70" dirty="0">
                <a:latin typeface="Calibri"/>
                <a:cs typeface="Calibri"/>
              </a:rPr>
              <a:t> a</a:t>
            </a:r>
            <a:r>
              <a:rPr sz="2600" spc="7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hearing</a:t>
            </a:r>
            <a:endParaRPr sz="2600">
              <a:latin typeface="Calibri"/>
              <a:cs typeface="Calibri"/>
            </a:endParaRPr>
          </a:p>
          <a:p>
            <a:pPr marL="705485" lvl="1" indent="-314960">
              <a:lnSpc>
                <a:spcPct val="100000"/>
              </a:lnSpc>
              <a:spcBef>
                <a:spcPts val="490"/>
              </a:spcBef>
              <a:buSzPct val="101923"/>
              <a:buFont typeface="Wingdings"/>
              <a:buChar char=""/>
              <a:tabLst>
                <a:tab pos="705485" algn="l"/>
              </a:tabLst>
            </a:pPr>
            <a:r>
              <a:rPr sz="2600" spc="60" dirty="0">
                <a:latin typeface="Calibri"/>
                <a:cs typeface="Calibri"/>
              </a:rPr>
              <a:t>Fundamental</a:t>
            </a:r>
            <a:r>
              <a:rPr sz="2600" spc="-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to</a:t>
            </a:r>
            <a:r>
              <a:rPr sz="2600" spc="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due </a:t>
            </a:r>
            <a:r>
              <a:rPr sz="2600" spc="45" dirty="0">
                <a:latin typeface="Calibri"/>
                <a:cs typeface="Calibri"/>
              </a:rPr>
              <a:t>process</a:t>
            </a:r>
            <a:endParaRPr sz="2600">
              <a:latin typeface="Calibri"/>
              <a:cs typeface="Calibri"/>
            </a:endParaRPr>
          </a:p>
          <a:p>
            <a:pPr marL="705485" marR="5080" lvl="1" indent="-315595">
              <a:lnSpc>
                <a:spcPct val="101499"/>
              </a:lnSpc>
              <a:spcBef>
                <a:spcPts val="434"/>
              </a:spcBef>
              <a:buSzPct val="101923"/>
              <a:buFont typeface="Wingdings"/>
              <a:buChar char=""/>
              <a:tabLst>
                <a:tab pos="705485" algn="l"/>
              </a:tabLst>
            </a:pPr>
            <a:r>
              <a:rPr sz="2600" dirty="0">
                <a:latin typeface="Calibri"/>
                <a:cs typeface="Calibri"/>
              </a:rPr>
              <a:t>Failure</a:t>
            </a:r>
            <a:r>
              <a:rPr sz="2600" spc="10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</a:t>
            </a:r>
            <a:r>
              <a:rPr sz="2600" spc="105" dirty="0">
                <a:latin typeface="Calibri"/>
                <a:cs typeface="Calibri"/>
              </a:rPr>
              <a:t> </a:t>
            </a:r>
            <a:r>
              <a:rPr sz="2600" spc="70" dirty="0">
                <a:latin typeface="Calibri"/>
                <a:cs typeface="Calibri"/>
              </a:rPr>
              <a:t>a</a:t>
            </a:r>
            <a:r>
              <a:rPr sz="2600" spc="114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witness/party</a:t>
            </a:r>
            <a:r>
              <a:rPr sz="2600" spc="9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to</a:t>
            </a:r>
            <a:r>
              <a:rPr sz="2600" spc="12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participate</a:t>
            </a:r>
            <a:r>
              <a:rPr sz="2600" spc="150" dirty="0">
                <a:latin typeface="Calibri"/>
                <a:cs typeface="Calibri"/>
              </a:rPr>
              <a:t> </a:t>
            </a:r>
            <a:r>
              <a:rPr sz="2600" spc="40" dirty="0">
                <a:latin typeface="Calibri"/>
                <a:cs typeface="Calibri"/>
              </a:rPr>
              <a:t>undermines </a:t>
            </a:r>
            <a:r>
              <a:rPr sz="2600" dirty="0">
                <a:latin typeface="Calibri"/>
                <a:cs typeface="Calibri"/>
              </a:rPr>
              <a:t>ability</a:t>
            </a:r>
            <a:r>
              <a:rPr sz="2600" spc="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to</a:t>
            </a:r>
            <a:r>
              <a:rPr sz="2600" spc="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fully</a:t>
            </a:r>
            <a:r>
              <a:rPr sz="2600" spc="70" dirty="0">
                <a:latin typeface="Calibri"/>
                <a:cs typeface="Calibri"/>
              </a:rPr>
              <a:t> </a:t>
            </a:r>
            <a:r>
              <a:rPr sz="2600" spc="65" dirty="0">
                <a:latin typeface="Calibri"/>
                <a:cs typeface="Calibri"/>
              </a:rPr>
              <a:t>assess</a:t>
            </a:r>
            <a:r>
              <a:rPr sz="2600" spc="4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credibility</a:t>
            </a:r>
            <a:endParaRPr sz="2600">
              <a:latin typeface="Calibri"/>
              <a:cs typeface="Calibri"/>
            </a:endParaRPr>
          </a:p>
          <a:p>
            <a:pPr marL="1017905" lvl="2" indent="-250825">
              <a:lnSpc>
                <a:spcPct val="100000"/>
              </a:lnSpc>
              <a:spcBef>
                <a:spcPts val="440"/>
              </a:spcBef>
              <a:buSzPct val="101923"/>
              <a:buFont typeface="Arial"/>
              <a:buChar char="–"/>
              <a:tabLst>
                <a:tab pos="1017905" algn="l"/>
              </a:tabLst>
            </a:pPr>
            <a:r>
              <a:rPr sz="2600" dirty="0">
                <a:latin typeface="Calibri"/>
                <a:cs typeface="Calibri"/>
              </a:rPr>
              <a:t>Other</a:t>
            </a:r>
            <a:r>
              <a:rPr sz="2600" spc="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evidence</a:t>
            </a:r>
            <a:r>
              <a:rPr sz="2600" spc="10" dirty="0">
                <a:latin typeface="Calibri"/>
                <a:cs typeface="Calibri"/>
              </a:rPr>
              <a:t> </a:t>
            </a:r>
            <a:r>
              <a:rPr sz="2600" spc="70" dirty="0">
                <a:latin typeface="Calibri"/>
                <a:cs typeface="Calibri"/>
              </a:rPr>
              <a:t>can</a:t>
            </a:r>
            <a:r>
              <a:rPr sz="2600" spc="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be</a:t>
            </a:r>
            <a:r>
              <a:rPr sz="2600" spc="4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considered</a:t>
            </a:r>
            <a:endParaRPr sz="2600">
              <a:latin typeface="Calibri"/>
              <a:cs typeface="Calibri"/>
            </a:endParaRPr>
          </a:p>
          <a:p>
            <a:pPr marL="1017905" marR="1878964" lvl="2" indent="-251460">
              <a:lnSpc>
                <a:spcPct val="101200"/>
              </a:lnSpc>
              <a:spcBef>
                <a:spcPts val="395"/>
              </a:spcBef>
              <a:buSzPct val="101923"/>
              <a:buFont typeface="Arial"/>
              <a:buChar char="–"/>
              <a:tabLst>
                <a:tab pos="1017905" algn="l"/>
              </a:tabLst>
            </a:pPr>
            <a:r>
              <a:rPr sz="2600" spc="-10" dirty="0">
                <a:latin typeface="Calibri"/>
                <a:cs typeface="Calibri"/>
              </a:rPr>
              <a:t>What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will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effect</a:t>
            </a:r>
            <a:r>
              <a:rPr sz="2600" spc="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 that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be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spc="50" dirty="0">
                <a:latin typeface="Calibri"/>
                <a:cs typeface="Calibri"/>
              </a:rPr>
              <a:t>on</a:t>
            </a:r>
            <a:r>
              <a:rPr sz="2600" spc="-25" dirty="0">
                <a:latin typeface="Calibri"/>
                <a:cs typeface="Calibri"/>
              </a:rPr>
              <a:t> the </a:t>
            </a:r>
            <a:r>
              <a:rPr sz="2600" spc="-10" dirty="0">
                <a:latin typeface="Calibri"/>
                <a:cs typeface="Calibri"/>
              </a:rPr>
              <a:t>process/decision?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5585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pc="-20" dirty="0"/>
              <a:t>WHAT</a:t>
            </a:r>
            <a:r>
              <a:rPr spc="-114" dirty="0"/>
              <a:t> </a:t>
            </a:r>
            <a:r>
              <a:rPr spc="190" dirty="0"/>
              <a:t>IS</a:t>
            </a:r>
            <a:r>
              <a:rPr spc="-150" dirty="0"/>
              <a:t> </a:t>
            </a:r>
            <a:r>
              <a:rPr spc="114" dirty="0"/>
              <a:t>CREDIBILITY?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pc="-110" dirty="0"/>
              <a:t>©</a:t>
            </a:r>
            <a:r>
              <a:rPr dirty="0"/>
              <a:t> </a:t>
            </a:r>
            <a:r>
              <a:rPr spc="-25" dirty="0"/>
              <a:t>2022</a:t>
            </a:r>
            <a:r>
              <a:rPr spc="-20" dirty="0"/>
              <a:t> </a:t>
            </a:r>
            <a:r>
              <a:rPr dirty="0"/>
              <a:t>Association</a:t>
            </a:r>
            <a:r>
              <a:rPr spc="-20" dirty="0"/>
              <a:t> </a:t>
            </a:r>
            <a:r>
              <a:rPr spc="-10" dirty="0"/>
              <a:t>of</a:t>
            </a:r>
            <a:r>
              <a:rPr spc="-45" dirty="0"/>
              <a:t> </a:t>
            </a:r>
            <a:r>
              <a:rPr dirty="0"/>
              <a:t>Title</a:t>
            </a:r>
            <a:r>
              <a:rPr spc="-35" dirty="0"/>
              <a:t> </a:t>
            </a:r>
            <a:r>
              <a:rPr dirty="0"/>
              <a:t>IX</a:t>
            </a:r>
            <a:r>
              <a:rPr spc="5" dirty="0"/>
              <a:t> </a:t>
            </a:r>
            <a:r>
              <a:rPr spc="-10" dirty="0"/>
              <a:t>Administrators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43510" rIns="0" bIns="0" rtlCol="0">
            <a:spAutoFit/>
          </a:bodyPr>
          <a:lstStyle/>
          <a:p>
            <a:pPr marL="324485" indent="-311785">
              <a:lnSpc>
                <a:spcPct val="100000"/>
              </a:lnSpc>
              <a:spcBef>
                <a:spcPts val="1130"/>
              </a:spcBef>
              <a:buSzPct val="101923"/>
              <a:buFont typeface="Wingdings"/>
              <a:buChar char=""/>
              <a:tabLst>
                <a:tab pos="324485" algn="l"/>
              </a:tabLst>
            </a:pPr>
            <a:r>
              <a:rPr b="0" dirty="0">
                <a:latin typeface="Calibri"/>
                <a:cs typeface="Calibri"/>
              </a:rPr>
              <a:t>Primary</a:t>
            </a:r>
            <a:r>
              <a:rPr b="0" spc="14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factors:</a:t>
            </a:r>
            <a:r>
              <a:rPr b="0" spc="13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corroboration</a:t>
            </a:r>
            <a:r>
              <a:rPr b="0" spc="135" dirty="0">
                <a:latin typeface="Calibri"/>
                <a:cs typeface="Calibri"/>
              </a:rPr>
              <a:t> </a:t>
            </a:r>
            <a:r>
              <a:rPr b="0" spc="65" dirty="0">
                <a:latin typeface="Calibri"/>
                <a:cs typeface="Calibri"/>
              </a:rPr>
              <a:t>and</a:t>
            </a:r>
            <a:r>
              <a:rPr b="0" spc="175" dirty="0">
                <a:latin typeface="Calibri"/>
                <a:cs typeface="Calibri"/>
              </a:rPr>
              <a:t> </a:t>
            </a:r>
            <a:r>
              <a:rPr b="0" spc="45" dirty="0">
                <a:latin typeface="Calibri"/>
                <a:cs typeface="Calibri"/>
              </a:rPr>
              <a:t>consistency</a:t>
            </a:r>
          </a:p>
          <a:p>
            <a:pPr marL="324485" indent="-311785">
              <a:lnSpc>
                <a:spcPct val="100000"/>
              </a:lnSpc>
              <a:spcBef>
                <a:spcPts val="1045"/>
              </a:spcBef>
              <a:buSzPct val="101923"/>
              <a:buFont typeface="Wingdings"/>
              <a:buChar char=""/>
              <a:tabLst>
                <a:tab pos="324485" algn="l"/>
              </a:tabLst>
            </a:pPr>
            <a:r>
              <a:rPr b="0" dirty="0">
                <a:latin typeface="Calibri"/>
                <a:cs typeface="Calibri"/>
              </a:rPr>
              <a:t>Accuracy</a:t>
            </a:r>
            <a:r>
              <a:rPr b="0" spc="45" dirty="0">
                <a:latin typeface="Calibri"/>
                <a:cs typeface="Calibri"/>
              </a:rPr>
              <a:t> </a:t>
            </a:r>
            <a:r>
              <a:rPr b="0" spc="65" dirty="0">
                <a:latin typeface="Calibri"/>
                <a:cs typeface="Calibri"/>
              </a:rPr>
              <a:t>and</a:t>
            </a:r>
            <a:r>
              <a:rPr b="0" spc="10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reliability</a:t>
            </a:r>
            <a:r>
              <a:rPr b="0" spc="8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of</a:t>
            </a:r>
            <a:r>
              <a:rPr b="0" spc="10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information</a:t>
            </a:r>
          </a:p>
          <a:p>
            <a:pPr marL="325120" marR="1162685" indent="-312420">
              <a:lnSpc>
                <a:spcPts val="2840"/>
              </a:lnSpc>
              <a:spcBef>
                <a:spcPts val="1385"/>
              </a:spcBef>
              <a:buSzPct val="101923"/>
              <a:buFont typeface="Wingdings"/>
              <a:buChar char=""/>
              <a:tabLst>
                <a:tab pos="325120" algn="l"/>
              </a:tabLst>
            </a:pPr>
            <a:r>
              <a:rPr b="0" dirty="0">
                <a:latin typeface="Calibri"/>
                <a:cs typeface="Calibri"/>
              </a:rPr>
              <a:t>Decision-</a:t>
            </a:r>
            <a:r>
              <a:rPr b="0" spc="50" dirty="0">
                <a:latin typeface="Calibri"/>
                <a:cs typeface="Calibri"/>
              </a:rPr>
              <a:t>makers</a:t>
            </a:r>
            <a:r>
              <a:rPr b="0" spc="105" dirty="0">
                <a:latin typeface="Calibri"/>
                <a:cs typeface="Calibri"/>
              </a:rPr>
              <a:t> </a:t>
            </a:r>
            <a:r>
              <a:rPr b="0" spc="50" dirty="0">
                <a:latin typeface="Calibri"/>
                <a:cs typeface="Calibri"/>
              </a:rPr>
              <a:t>must</a:t>
            </a:r>
            <a:r>
              <a:rPr b="0" spc="12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determine</a:t>
            </a:r>
            <a:r>
              <a:rPr b="0" spc="12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the</a:t>
            </a:r>
            <a:r>
              <a:rPr b="0" spc="15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credibility</a:t>
            </a:r>
            <a:r>
              <a:rPr b="0" spc="135" dirty="0">
                <a:latin typeface="Calibri"/>
                <a:cs typeface="Calibri"/>
              </a:rPr>
              <a:t> </a:t>
            </a:r>
            <a:r>
              <a:rPr b="0" spc="-25" dirty="0">
                <a:latin typeface="Calibri"/>
                <a:cs typeface="Calibri"/>
              </a:rPr>
              <a:t>of </a:t>
            </a:r>
            <a:r>
              <a:rPr b="0" dirty="0">
                <a:latin typeface="Calibri"/>
                <a:cs typeface="Calibri"/>
              </a:rPr>
              <a:t>testimony</a:t>
            </a:r>
            <a:r>
              <a:rPr b="0" spc="70" dirty="0">
                <a:latin typeface="Calibri"/>
                <a:cs typeface="Calibri"/>
              </a:rPr>
              <a:t> </a:t>
            </a:r>
            <a:r>
              <a:rPr b="0" spc="65" dirty="0">
                <a:latin typeface="Calibri"/>
                <a:cs typeface="Calibri"/>
              </a:rPr>
              <a:t>and</a:t>
            </a:r>
            <a:r>
              <a:rPr b="0" spc="13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evidence,</a:t>
            </a:r>
            <a:r>
              <a:rPr b="0" spc="55" dirty="0">
                <a:latin typeface="Calibri"/>
                <a:cs typeface="Calibri"/>
              </a:rPr>
              <a:t> </a:t>
            </a:r>
            <a:r>
              <a:rPr b="0" spc="65" dirty="0">
                <a:latin typeface="Calibri"/>
                <a:cs typeface="Calibri"/>
              </a:rPr>
              <a:t>and</a:t>
            </a:r>
            <a:r>
              <a:rPr b="0" spc="9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hence</a:t>
            </a:r>
            <a:r>
              <a:rPr b="0" spc="6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its</a:t>
            </a:r>
            <a:r>
              <a:rPr b="0" spc="75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reliability</a:t>
            </a:r>
          </a:p>
          <a:p>
            <a:pPr marL="324485" indent="-311785">
              <a:lnSpc>
                <a:spcPct val="100000"/>
              </a:lnSpc>
              <a:spcBef>
                <a:spcPts val="1010"/>
              </a:spcBef>
              <a:buSzPct val="101923"/>
              <a:buFont typeface="Wingdings"/>
              <a:buChar char=""/>
              <a:tabLst>
                <a:tab pos="324485" algn="l"/>
              </a:tabLst>
            </a:pPr>
            <a:r>
              <a:rPr b="0" dirty="0">
                <a:latin typeface="Calibri"/>
                <a:cs typeface="Calibri"/>
              </a:rPr>
              <a:t>“Credible”</a:t>
            </a:r>
            <a:r>
              <a:rPr b="0" spc="50" dirty="0">
                <a:latin typeface="Calibri"/>
                <a:cs typeface="Calibri"/>
              </a:rPr>
              <a:t> </a:t>
            </a:r>
            <a:r>
              <a:rPr b="0" spc="55" dirty="0">
                <a:latin typeface="Calibri"/>
                <a:cs typeface="Calibri"/>
              </a:rPr>
              <a:t>is</a:t>
            </a:r>
            <a:r>
              <a:rPr b="0" spc="7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not</a:t>
            </a:r>
            <a:r>
              <a:rPr b="0" spc="45" dirty="0">
                <a:latin typeface="Calibri"/>
                <a:cs typeface="Calibri"/>
              </a:rPr>
              <a:t> </a:t>
            </a:r>
            <a:r>
              <a:rPr b="0" spc="50" dirty="0">
                <a:latin typeface="Calibri"/>
                <a:cs typeface="Calibri"/>
              </a:rPr>
              <a:t>synonymous</a:t>
            </a:r>
            <a:r>
              <a:rPr b="0" spc="3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with</a:t>
            </a:r>
            <a:r>
              <a:rPr b="0" spc="55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“truthful”</a:t>
            </a:r>
          </a:p>
          <a:p>
            <a:pPr marL="324485" indent="-311785">
              <a:lnSpc>
                <a:spcPct val="100000"/>
              </a:lnSpc>
              <a:spcBef>
                <a:spcPts val="1060"/>
              </a:spcBef>
              <a:buSzPct val="101923"/>
              <a:buFont typeface="Wingdings"/>
              <a:buChar char=""/>
              <a:tabLst>
                <a:tab pos="324485" algn="l"/>
              </a:tabLst>
            </a:pPr>
            <a:r>
              <a:rPr b="0" spc="-25" dirty="0">
                <a:latin typeface="Calibri"/>
                <a:cs typeface="Calibri"/>
              </a:rPr>
              <a:t>Memory</a:t>
            </a:r>
            <a:r>
              <a:rPr b="0" spc="-2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errors,</a:t>
            </a:r>
            <a:r>
              <a:rPr b="0" spc="-2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evasion, </a:t>
            </a:r>
            <a:r>
              <a:rPr b="0" spc="55" dirty="0">
                <a:latin typeface="Calibri"/>
                <a:cs typeface="Calibri"/>
              </a:rPr>
              <a:t>misleading</a:t>
            </a:r>
            <a:r>
              <a:rPr b="0" spc="-25" dirty="0">
                <a:latin typeface="Calibri"/>
                <a:cs typeface="Calibri"/>
              </a:rPr>
              <a:t> </a:t>
            </a:r>
            <a:r>
              <a:rPr b="0" spc="60" dirty="0">
                <a:latin typeface="Calibri"/>
                <a:cs typeface="Calibri"/>
              </a:rPr>
              <a:t>may</a:t>
            </a:r>
            <a:r>
              <a:rPr b="0" spc="-15" dirty="0">
                <a:latin typeface="Calibri"/>
                <a:cs typeface="Calibri"/>
              </a:rPr>
              <a:t> </a:t>
            </a:r>
            <a:r>
              <a:rPr b="0" spc="60" dirty="0">
                <a:latin typeface="Calibri"/>
                <a:cs typeface="Calibri"/>
              </a:rPr>
              <a:t>impact</a:t>
            </a:r>
            <a:r>
              <a:rPr b="0" spc="-25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credibility</a:t>
            </a:r>
          </a:p>
          <a:p>
            <a:pPr marL="324485" indent="-311785">
              <a:lnSpc>
                <a:spcPct val="100000"/>
              </a:lnSpc>
              <a:spcBef>
                <a:spcPts val="1040"/>
              </a:spcBef>
              <a:buSzPct val="101923"/>
              <a:buFont typeface="Wingdings"/>
              <a:buChar char=""/>
              <a:tabLst>
                <a:tab pos="324485" algn="l"/>
              </a:tabLst>
            </a:pPr>
            <a:r>
              <a:rPr b="0" dirty="0">
                <a:latin typeface="Calibri"/>
                <a:cs typeface="Calibri"/>
              </a:rPr>
              <a:t>Avoid</a:t>
            </a:r>
            <a:r>
              <a:rPr b="0" spc="4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too</a:t>
            </a:r>
            <a:r>
              <a:rPr b="0" spc="55" dirty="0">
                <a:latin typeface="Calibri"/>
                <a:cs typeface="Calibri"/>
              </a:rPr>
              <a:t> </a:t>
            </a:r>
            <a:r>
              <a:rPr b="0" spc="70" dirty="0">
                <a:latin typeface="Calibri"/>
                <a:cs typeface="Calibri"/>
              </a:rPr>
              <a:t>much</a:t>
            </a:r>
            <a:r>
              <a:rPr b="0" spc="5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focus</a:t>
            </a:r>
            <a:r>
              <a:rPr b="0" spc="65" dirty="0">
                <a:latin typeface="Calibri"/>
                <a:cs typeface="Calibri"/>
              </a:rPr>
              <a:t> </a:t>
            </a:r>
            <a:r>
              <a:rPr b="0" spc="50" dirty="0">
                <a:latin typeface="Calibri"/>
                <a:cs typeface="Calibri"/>
              </a:rPr>
              <a:t>on</a:t>
            </a:r>
            <a:r>
              <a:rPr b="0" spc="4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irrelevant</a:t>
            </a:r>
            <a:r>
              <a:rPr b="0" spc="45" dirty="0">
                <a:latin typeface="Calibri"/>
                <a:cs typeface="Calibri"/>
              </a:rPr>
              <a:t> </a:t>
            </a:r>
            <a:r>
              <a:rPr b="0" spc="40" dirty="0">
                <a:latin typeface="Calibri"/>
                <a:cs typeface="Calibri"/>
              </a:rPr>
              <a:t>inconsistencies</a:t>
            </a:r>
          </a:p>
          <a:p>
            <a:pPr marL="324485" indent="-311785">
              <a:lnSpc>
                <a:spcPct val="100000"/>
              </a:lnSpc>
              <a:spcBef>
                <a:spcPts val="1060"/>
              </a:spcBef>
              <a:buSzPct val="101923"/>
              <a:buFont typeface="Wingdings"/>
              <a:buChar char=""/>
              <a:tabLst>
                <a:tab pos="324485" algn="l"/>
              </a:tabLst>
            </a:pPr>
            <a:r>
              <a:rPr b="0" spc="60" dirty="0">
                <a:latin typeface="Calibri"/>
                <a:cs typeface="Calibri"/>
              </a:rPr>
              <a:t>Source</a:t>
            </a:r>
            <a:r>
              <a:rPr b="0" spc="-1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+</a:t>
            </a:r>
            <a:r>
              <a:rPr b="0" spc="-3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content +</a:t>
            </a:r>
            <a:r>
              <a:rPr b="0" spc="-5" dirty="0">
                <a:latin typeface="Calibri"/>
                <a:cs typeface="Calibri"/>
              </a:rPr>
              <a:t> </a:t>
            </a:r>
            <a:r>
              <a:rPr b="0" spc="45" dirty="0">
                <a:latin typeface="Calibri"/>
                <a:cs typeface="Calibri"/>
              </a:rPr>
              <a:t>plausibility</a:t>
            </a:r>
          </a:p>
          <a:p>
            <a:pPr marL="325120" marR="513715" indent="-312420">
              <a:lnSpc>
                <a:spcPts val="2860"/>
              </a:lnSpc>
              <a:spcBef>
                <a:spcPts val="1355"/>
              </a:spcBef>
              <a:buSzPct val="101923"/>
              <a:buFont typeface="Wingdings"/>
              <a:buChar char=""/>
              <a:tabLst>
                <a:tab pos="325120" algn="l"/>
              </a:tabLst>
            </a:pPr>
            <a:r>
              <a:rPr b="0" dirty="0">
                <a:latin typeface="Calibri"/>
                <a:cs typeface="Calibri"/>
              </a:rPr>
              <a:t>Credibility</a:t>
            </a:r>
            <a:r>
              <a:rPr b="0" spc="5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assessment</a:t>
            </a:r>
            <a:r>
              <a:rPr b="0" spc="50" dirty="0">
                <a:latin typeface="Calibri"/>
                <a:cs typeface="Calibri"/>
              </a:rPr>
              <a:t> </a:t>
            </a:r>
            <a:r>
              <a:rPr b="0" spc="60" dirty="0">
                <a:latin typeface="Calibri"/>
                <a:cs typeface="Calibri"/>
              </a:rPr>
              <a:t>may</a:t>
            </a:r>
            <a:r>
              <a:rPr b="0" spc="5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not</a:t>
            </a:r>
            <a:r>
              <a:rPr b="0" spc="11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be</a:t>
            </a:r>
            <a:r>
              <a:rPr b="0" spc="40" dirty="0">
                <a:latin typeface="Calibri"/>
                <a:cs typeface="Calibri"/>
              </a:rPr>
              <a:t> </a:t>
            </a:r>
            <a:r>
              <a:rPr b="0" spc="60" dirty="0">
                <a:latin typeface="Calibri"/>
                <a:cs typeface="Calibri"/>
              </a:rPr>
              <a:t>based</a:t>
            </a:r>
            <a:r>
              <a:rPr b="0" spc="75" dirty="0">
                <a:latin typeface="Calibri"/>
                <a:cs typeface="Calibri"/>
              </a:rPr>
              <a:t> </a:t>
            </a:r>
            <a:r>
              <a:rPr b="0" spc="50" dirty="0">
                <a:latin typeface="Calibri"/>
                <a:cs typeface="Calibri"/>
              </a:rPr>
              <a:t>on</a:t>
            </a:r>
            <a:r>
              <a:rPr b="0" spc="75" dirty="0">
                <a:latin typeface="Calibri"/>
                <a:cs typeface="Calibri"/>
              </a:rPr>
              <a:t> </a:t>
            </a:r>
            <a:r>
              <a:rPr b="0" spc="70" dirty="0">
                <a:latin typeface="Calibri"/>
                <a:cs typeface="Calibri"/>
              </a:rPr>
              <a:t>a</a:t>
            </a:r>
            <a:r>
              <a:rPr b="0" spc="8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person’s </a:t>
            </a:r>
            <a:r>
              <a:rPr b="0" dirty="0">
                <a:latin typeface="Calibri"/>
                <a:cs typeface="Calibri"/>
              </a:rPr>
              <a:t>status</a:t>
            </a:r>
            <a:r>
              <a:rPr b="0" spc="80" dirty="0">
                <a:latin typeface="Calibri"/>
                <a:cs typeface="Calibri"/>
              </a:rPr>
              <a:t> </a:t>
            </a:r>
            <a:r>
              <a:rPr b="0" spc="75" dirty="0">
                <a:latin typeface="Calibri"/>
                <a:cs typeface="Calibri"/>
              </a:rPr>
              <a:t>as</a:t>
            </a:r>
            <a:r>
              <a:rPr b="0" spc="80" dirty="0">
                <a:latin typeface="Calibri"/>
                <a:cs typeface="Calibri"/>
              </a:rPr>
              <a:t> </a:t>
            </a:r>
            <a:r>
              <a:rPr b="0" spc="70" dirty="0">
                <a:latin typeface="Calibri"/>
                <a:cs typeface="Calibri"/>
              </a:rPr>
              <a:t>a</a:t>
            </a:r>
            <a:r>
              <a:rPr b="0" spc="30" dirty="0">
                <a:latin typeface="Calibri"/>
                <a:cs typeface="Calibri"/>
              </a:rPr>
              <a:t> </a:t>
            </a:r>
            <a:r>
              <a:rPr b="0" spc="55" dirty="0">
                <a:latin typeface="Calibri"/>
                <a:cs typeface="Calibri"/>
              </a:rPr>
              <a:t>Complainant, </a:t>
            </a:r>
            <a:r>
              <a:rPr b="0" dirty="0">
                <a:latin typeface="Calibri"/>
                <a:cs typeface="Calibri"/>
              </a:rPr>
              <a:t>Respondent,</a:t>
            </a:r>
            <a:r>
              <a:rPr b="0" spc="5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or</a:t>
            </a:r>
            <a:r>
              <a:rPr b="0" spc="7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Witness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08869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14"/>
              </a:spcBef>
            </a:pPr>
            <a:r>
              <a:rPr spc="114" dirty="0"/>
              <a:t>CREDIBILITY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pc="-110" dirty="0"/>
              <a:t>©</a:t>
            </a:r>
            <a:r>
              <a:rPr dirty="0"/>
              <a:t> </a:t>
            </a:r>
            <a:r>
              <a:rPr spc="-25" dirty="0"/>
              <a:t>2022</a:t>
            </a:r>
            <a:r>
              <a:rPr spc="-20" dirty="0"/>
              <a:t> </a:t>
            </a:r>
            <a:r>
              <a:rPr dirty="0"/>
              <a:t>Association</a:t>
            </a:r>
            <a:r>
              <a:rPr spc="-20" dirty="0"/>
              <a:t> </a:t>
            </a:r>
            <a:r>
              <a:rPr spc="-10" dirty="0"/>
              <a:t>of</a:t>
            </a:r>
            <a:r>
              <a:rPr spc="-45" dirty="0"/>
              <a:t> </a:t>
            </a:r>
            <a:r>
              <a:rPr dirty="0"/>
              <a:t>Title</a:t>
            </a:r>
            <a:r>
              <a:rPr spc="-35" dirty="0"/>
              <a:t> </a:t>
            </a:r>
            <a:r>
              <a:rPr dirty="0"/>
              <a:t>IX</a:t>
            </a:r>
            <a:r>
              <a:rPr spc="5" dirty="0"/>
              <a:t> </a:t>
            </a:r>
            <a:r>
              <a:rPr spc="-10" dirty="0"/>
              <a:t>Administrators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2764" y="1566877"/>
            <a:ext cx="5104765" cy="5435600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60"/>
              </a:spcBef>
            </a:pPr>
            <a:r>
              <a:rPr sz="2400" b="1" spc="60" dirty="0">
                <a:latin typeface="Calibri"/>
                <a:cs typeface="Calibri"/>
              </a:rPr>
              <a:t>Inherent</a:t>
            </a:r>
            <a:r>
              <a:rPr sz="2400" b="1" spc="-90" dirty="0">
                <a:latin typeface="Calibri"/>
                <a:cs typeface="Calibri"/>
              </a:rPr>
              <a:t> </a:t>
            </a:r>
            <a:r>
              <a:rPr sz="2400" b="1" spc="80" dirty="0">
                <a:latin typeface="Calibri"/>
                <a:cs typeface="Calibri"/>
              </a:rPr>
              <a:t>Plausibility</a:t>
            </a:r>
            <a:endParaRPr sz="2400">
              <a:latin typeface="Calibri"/>
              <a:cs typeface="Calibri"/>
            </a:endParaRPr>
          </a:p>
          <a:p>
            <a:pPr marL="324485" indent="-311785">
              <a:lnSpc>
                <a:spcPct val="100000"/>
              </a:lnSpc>
              <a:spcBef>
                <a:spcPts val="470"/>
              </a:spcBef>
              <a:buFont typeface="Wingdings"/>
              <a:buChar char=""/>
              <a:tabLst>
                <a:tab pos="324485" algn="l"/>
              </a:tabLst>
            </a:pPr>
            <a:r>
              <a:rPr sz="2400" dirty="0">
                <a:latin typeface="Calibri"/>
                <a:cs typeface="Calibri"/>
              </a:rPr>
              <a:t>“Does</a:t>
            </a:r>
            <a:r>
              <a:rPr sz="2400" spc="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this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50" dirty="0">
                <a:latin typeface="Calibri"/>
                <a:cs typeface="Calibri"/>
              </a:rPr>
              <a:t>make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sense?”</a:t>
            </a:r>
            <a:endParaRPr sz="2400">
              <a:latin typeface="Calibri"/>
              <a:cs typeface="Calibri"/>
            </a:endParaRPr>
          </a:p>
          <a:p>
            <a:pPr marL="325120" marR="5080" indent="-313055">
              <a:lnSpc>
                <a:spcPct val="100800"/>
              </a:lnSpc>
              <a:spcBef>
                <a:spcPts val="430"/>
              </a:spcBef>
              <a:buFont typeface="Wingdings"/>
              <a:buChar char=""/>
              <a:tabLst>
                <a:tab pos="325120" algn="l"/>
              </a:tabLst>
            </a:pPr>
            <a:r>
              <a:rPr sz="2400" spc="50" dirty="0">
                <a:latin typeface="Calibri"/>
                <a:cs typeface="Calibri"/>
              </a:rPr>
              <a:t>Be</a:t>
            </a:r>
            <a:r>
              <a:rPr sz="2400" spc="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careful</a:t>
            </a:r>
            <a:r>
              <a:rPr sz="2400" spc="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of</a:t>
            </a:r>
            <a:r>
              <a:rPr sz="2400" spc="80" dirty="0">
                <a:latin typeface="Calibri"/>
                <a:cs typeface="Calibri"/>
              </a:rPr>
              <a:t> </a:t>
            </a:r>
            <a:r>
              <a:rPr sz="2400" spc="55" dirty="0">
                <a:latin typeface="Calibri"/>
                <a:cs typeface="Calibri"/>
              </a:rPr>
              <a:t>bias</a:t>
            </a:r>
            <a:r>
              <a:rPr sz="2400" spc="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influencing</a:t>
            </a:r>
            <a:r>
              <a:rPr sz="2400" spc="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sense</a:t>
            </a:r>
            <a:r>
              <a:rPr sz="2400" spc="5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of </a:t>
            </a:r>
            <a:r>
              <a:rPr sz="2400" spc="-10" dirty="0">
                <a:latin typeface="Calibri"/>
                <a:cs typeface="Calibri"/>
              </a:rPr>
              <a:t>“logical”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sz="2400" b="1" dirty="0">
                <a:latin typeface="Calibri"/>
                <a:cs typeface="Calibri"/>
              </a:rPr>
              <a:t>Motive</a:t>
            </a:r>
            <a:r>
              <a:rPr sz="2400" b="1" spc="-55" dirty="0">
                <a:latin typeface="Calibri"/>
                <a:cs typeface="Calibri"/>
              </a:rPr>
              <a:t> </a:t>
            </a:r>
            <a:r>
              <a:rPr sz="2400" b="1" spc="60" dirty="0">
                <a:latin typeface="Calibri"/>
                <a:cs typeface="Calibri"/>
              </a:rPr>
              <a:t>to</a:t>
            </a:r>
            <a:r>
              <a:rPr sz="2400" b="1" spc="-80" dirty="0">
                <a:latin typeface="Calibri"/>
                <a:cs typeface="Calibri"/>
              </a:rPr>
              <a:t> </a:t>
            </a:r>
            <a:r>
              <a:rPr sz="2400" b="1" spc="80" dirty="0">
                <a:latin typeface="Calibri"/>
                <a:cs typeface="Calibri"/>
              </a:rPr>
              <a:t>Falsify</a:t>
            </a:r>
            <a:endParaRPr sz="2400">
              <a:latin typeface="Calibri"/>
              <a:cs typeface="Calibri"/>
            </a:endParaRPr>
          </a:p>
          <a:p>
            <a:pPr marL="324485" indent="-311785">
              <a:lnSpc>
                <a:spcPct val="100000"/>
              </a:lnSpc>
              <a:spcBef>
                <a:spcPts val="40"/>
              </a:spcBef>
              <a:buFont typeface="Wingdings"/>
              <a:buChar char=""/>
              <a:tabLst>
                <a:tab pos="324485" algn="l"/>
              </a:tabLst>
            </a:pPr>
            <a:r>
              <a:rPr sz="2400" dirty="0">
                <a:latin typeface="Calibri"/>
                <a:cs typeface="Calibri"/>
              </a:rPr>
              <a:t>Do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they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have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55" dirty="0">
                <a:latin typeface="Calibri"/>
                <a:cs typeface="Calibri"/>
              </a:rPr>
              <a:t>a</a:t>
            </a:r>
            <a:r>
              <a:rPr sz="2400" dirty="0">
                <a:latin typeface="Calibri"/>
                <a:cs typeface="Calibri"/>
              </a:rPr>
              <a:t> reason to</a:t>
            </a:r>
            <a:r>
              <a:rPr sz="2400" spc="-20" dirty="0">
                <a:latin typeface="Calibri"/>
                <a:cs typeface="Calibri"/>
              </a:rPr>
              <a:t> lie?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sz="2400" b="1" spc="65" dirty="0">
                <a:latin typeface="Calibri"/>
                <a:cs typeface="Calibri"/>
              </a:rPr>
              <a:t>Corroboration</a:t>
            </a:r>
            <a:endParaRPr sz="2400">
              <a:latin typeface="Calibri"/>
              <a:cs typeface="Calibri"/>
            </a:endParaRPr>
          </a:p>
          <a:p>
            <a:pPr marL="12700" marR="422275" indent="311785">
              <a:lnSpc>
                <a:spcPct val="100800"/>
              </a:lnSpc>
              <a:spcBef>
                <a:spcPts val="875"/>
              </a:spcBef>
              <a:buFont typeface="Wingdings"/>
              <a:buChar char=""/>
              <a:tabLst>
                <a:tab pos="324485" algn="l"/>
              </a:tabLst>
            </a:pPr>
            <a:r>
              <a:rPr sz="2400" dirty="0">
                <a:latin typeface="Calibri"/>
                <a:cs typeface="Calibri"/>
              </a:rPr>
              <a:t>Aligned</a:t>
            </a:r>
            <a:r>
              <a:rPr sz="2400" spc="1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testimony</a:t>
            </a:r>
            <a:r>
              <a:rPr sz="2400" spc="1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and/or</a:t>
            </a:r>
            <a:r>
              <a:rPr sz="2400" spc="1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physical evidence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2400" b="1" spc="105" dirty="0">
                <a:latin typeface="Calibri"/>
                <a:cs typeface="Calibri"/>
              </a:rPr>
              <a:t>Past</a:t>
            </a:r>
            <a:r>
              <a:rPr sz="2400" b="1" spc="-95" dirty="0">
                <a:latin typeface="Calibri"/>
                <a:cs typeface="Calibri"/>
              </a:rPr>
              <a:t> </a:t>
            </a:r>
            <a:r>
              <a:rPr sz="2400" b="1" spc="70" dirty="0">
                <a:latin typeface="Calibri"/>
                <a:cs typeface="Calibri"/>
              </a:rPr>
              <a:t>Record</a:t>
            </a:r>
            <a:endParaRPr sz="2400">
              <a:latin typeface="Calibri"/>
              <a:cs typeface="Calibri"/>
            </a:endParaRPr>
          </a:p>
          <a:p>
            <a:pPr marL="324485" indent="-311785">
              <a:lnSpc>
                <a:spcPct val="100000"/>
              </a:lnSpc>
              <a:spcBef>
                <a:spcPts val="20"/>
              </a:spcBef>
              <a:buFont typeface="Wingdings"/>
              <a:buChar char=""/>
              <a:tabLst>
                <a:tab pos="324485" algn="l"/>
              </a:tabLst>
            </a:pPr>
            <a:r>
              <a:rPr sz="2400" dirty="0">
                <a:latin typeface="Calibri"/>
                <a:cs typeface="Calibri"/>
              </a:rPr>
              <a:t>Is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there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55" dirty="0">
                <a:latin typeface="Calibri"/>
                <a:cs typeface="Calibri"/>
              </a:rPr>
              <a:t>a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history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of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similar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sz="2400" spc="10" dirty="0">
                <a:latin typeface="Calibri"/>
                <a:cs typeface="Calibri"/>
              </a:rPr>
              <a:t>behavior?</a:t>
            </a:r>
            <a:r>
              <a:rPr sz="2400" b="1" spc="10" dirty="0">
                <a:latin typeface="Calibri"/>
                <a:cs typeface="Calibri"/>
              </a:rPr>
              <a:t>Demeanor</a:t>
            </a:r>
            <a:r>
              <a:rPr sz="2400" b="1" spc="150" dirty="0">
                <a:latin typeface="Calibri"/>
                <a:cs typeface="Calibri"/>
              </a:rPr>
              <a:t> </a:t>
            </a:r>
            <a:r>
              <a:rPr sz="2400" b="1" spc="70" dirty="0">
                <a:latin typeface="Calibri"/>
                <a:cs typeface="Calibri"/>
              </a:rPr>
              <a:t>(use</a:t>
            </a:r>
            <a:r>
              <a:rPr sz="2400" b="1" spc="135" dirty="0">
                <a:latin typeface="Calibri"/>
                <a:cs typeface="Calibri"/>
              </a:rPr>
              <a:t> </a:t>
            </a:r>
            <a:r>
              <a:rPr sz="2400" b="1" spc="60" dirty="0">
                <a:latin typeface="Calibri"/>
                <a:cs typeface="Calibri"/>
              </a:rPr>
              <a:t>caution!)</a:t>
            </a:r>
            <a:endParaRPr sz="2400">
              <a:latin typeface="Calibri"/>
              <a:cs typeface="Calibri"/>
            </a:endParaRPr>
          </a:p>
          <a:p>
            <a:pPr marL="324485" indent="-311785">
              <a:lnSpc>
                <a:spcPct val="100000"/>
              </a:lnSpc>
              <a:spcBef>
                <a:spcPts val="905"/>
              </a:spcBef>
              <a:buFont typeface="Wingdings"/>
              <a:buChar char=""/>
              <a:tabLst>
                <a:tab pos="324485" algn="l"/>
              </a:tabLst>
            </a:pPr>
            <a:r>
              <a:rPr sz="2400" dirty="0">
                <a:latin typeface="Calibri"/>
                <a:cs typeface="Calibri"/>
              </a:rPr>
              <a:t>Do</a:t>
            </a:r>
            <a:r>
              <a:rPr sz="2400" spc="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they</a:t>
            </a:r>
            <a:r>
              <a:rPr sz="2400" spc="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seem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to</a:t>
            </a:r>
            <a:r>
              <a:rPr sz="2400" spc="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be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telling</a:t>
            </a:r>
            <a:r>
              <a:rPr sz="2400" spc="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truth?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55732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pc="130" dirty="0"/>
              <a:t>FACTORS</a:t>
            </a:r>
            <a:r>
              <a:rPr spc="-90" dirty="0"/>
              <a:t> </a:t>
            </a:r>
            <a:r>
              <a:rPr spc="100" dirty="0"/>
              <a:t>TO</a:t>
            </a:r>
            <a:r>
              <a:rPr spc="-80" dirty="0"/>
              <a:t> </a:t>
            </a:r>
            <a:r>
              <a:rPr spc="110" dirty="0"/>
              <a:t>CONSIDER</a:t>
            </a:r>
            <a:r>
              <a:rPr spc="-60" dirty="0"/>
              <a:t> </a:t>
            </a:r>
            <a:r>
              <a:rPr spc="114" dirty="0"/>
              <a:t>FOR</a:t>
            </a:r>
            <a:r>
              <a:rPr spc="-95" dirty="0"/>
              <a:t> </a:t>
            </a:r>
            <a:r>
              <a:rPr spc="114" dirty="0"/>
              <a:t>CREDIBILITY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pc="-110" dirty="0"/>
              <a:t>©</a:t>
            </a:r>
            <a:r>
              <a:rPr dirty="0"/>
              <a:t> </a:t>
            </a:r>
            <a:r>
              <a:rPr spc="-25" dirty="0"/>
              <a:t>2022</a:t>
            </a:r>
            <a:r>
              <a:rPr spc="-20" dirty="0"/>
              <a:t> </a:t>
            </a:r>
            <a:r>
              <a:rPr dirty="0"/>
              <a:t>Association</a:t>
            </a:r>
            <a:r>
              <a:rPr spc="-20" dirty="0"/>
              <a:t> </a:t>
            </a:r>
            <a:r>
              <a:rPr spc="-10" dirty="0"/>
              <a:t>of</a:t>
            </a:r>
            <a:r>
              <a:rPr spc="-45" dirty="0"/>
              <a:t> </a:t>
            </a:r>
            <a:r>
              <a:rPr dirty="0"/>
              <a:t>Title</a:t>
            </a:r>
            <a:r>
              <a:rPr spc="-35" dirty="0"/>
              <a:t> </a:t>
            </a:r>
            <a:r>
              <a:rPr dirty="0"/>
              <a:t>IX</a:t>
            </a:r>
            <a:r>
              <a:rPr spc="5" dirty="0"/>
              <a:t> </a:t>
            </a:r>
            <a:r>
              <a:rPr spc="-10" dirty="0"/>
              <a:t>Administrators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1240" y="1471603"/>
            <a:ext cx="8364220" cy="4886960"/>
          </a:xfrm>
          <a:prstGeom prst="rect">
            <a:avLst/>
          </a:prstGeom>
        </p:spPr>
        <p:txBody>
          <a:bodyPr vert="horz" wrap="square" lIns="0" tIns="1854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60"/>
              </a:spcBef>
            </a:pPr>
            <a:r>
              <a:rPr sz="2600" b="1" spc="80" dirty="0">
                <a:latin typeface="Calibri"/>
                <a:cs typeface="Calibri"/>
              </a:rPr>
              <a:t>Inherent</a:t>
            </a:r>
            <a:r>
              <a:rPr sz="2600" b="1" spc="-40" dirty="0">
                <a:latin typeface="Calibri"/>
                <a:cs typeface="Calibri"/>
              </a:rPr>
              <a:t> </a:t>
            </a:r>
            <a:r>
              <a:rPr sz="2600" b="1" spc="85" dirty="0">
                <a:latin typeface="Calibri"/>
                <a:cs typeface="Calibri"/>
              </a:rPr>
              <a:t>Plausibility</a:t>
            </a:r>
            <a:endParaRPr sz="2600">
              <a:latin typeface="Calibri"/>
              <a:cs typeface="Calibri"/>
            </a:endParaRPr>
          </a:p>
          <a:p>
            <a:pPr marL="325120" indent="-312420">
              <a:lnSpc>
                <a:spcPct val="100000"/>
              </a:lnSpc>
              <a:spcBef>
                <a:spcPts val="1365"/>
              </a:spcBef>
              <a:buSzPct val="101923"/>
              <a:buFont typeface="Wingdings"/>
              <a:buChar char=""/>
              <a:tabLst>
                <a:tab pos="325120" algn="l"/>
              </a:tabLst>
            </a:pPr>
            <a:r>
              <a:rPr sz="2600" dirty="0">
                <a:latin typeface="Calibri"/>
                <a:cs typeface="Calibri"/>
              </a:rPr>
              <a:t>Does</a:t>
            </a:r>
            <a:r>
              <a:rPr sz="2600" spc="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what</a:t>
            </a:r>
            <a:r>
              <a:rPr sz="2600" spc="8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1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party</a:t>
            </a:r>
            <a:r>
              <a:rPr sz="2600" spc="9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described</a:t>
            </a:r>
            <a:r>
              <a:rPr sz="2600" spc="45" dirty="0">
                <a:latin typeface="Calibri"/>
                <a:cs typeface="Calibri"/>
              </a:rPr>
              <a:t> </a:t>
            </a:r>
            <a:r>
              <a:rPr sz="2600" spc="55" dirty="0">
                <a:latin typeface="Calibri"/>
                <a:cs typeface="Calibri"/>
              </a:rPr>
              <a:t>make</a:t>
            </a:r>
            <a:r>
              <a:rPr sz="2600" spc="5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sense?</a:t>
            </a:r>
            <a:endParaRPr sz="2600">
              <a:latin typeface="Calibri"/>
              <a:cs typeface="Calibri"/>
            </a:endParaRPr>
          </a:p>
          <a:p>
            <a:pPr marL="705485" marR="960119" lvl="1" indent="-315595">
              <a:lnSpc>
                <a:spcPct val="101499"/>
              </a:lnSpc>
              <a:spcBef>
                <a:spcPts val="445"/>
              </a:spcBef>
              <a:buSzPct val="101923"/>
              <a:buFont typeface="Wingdings"/>
              <a:buChar char=""/>
              <a:tabLst>
                <a:tab pos="705485" algn="l"/>
              </a:tabLst>
            </a:pPr>
            <a:r>
              <a:rPr sz="2600" spc="45" dirty="0">
                <a:latin typeface="Calibri"/>
                <a:cs typeface="Calibri"/>
              </a:rPr>
              <a:t>Consideration</a:t>
            </a:r>
            <a:r>
              <a:rPr sz="2600" spc="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</a:t>
            </a:r>
            <a:r>
              <a:rPr sz="2600" spc="1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environmental</a:t>
            </a:r>
            <a:r>
              <a:rPr sz="2600" spc="1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factors,</a:t>
            </a:r>
            <a:r>
              <a:rPr sz="2600" spc="10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trauma, relationships</a:t>
            </a:r>
            <a:endParaRPr sz="2600">
              <a:latin typeface="Calibri"/>
              <a:cs typeface="Calibri"/>
            </a:endParaRPr>
          </a:p>
          <a:p>
            <a:pPr marL="325120" indent="-312420">
              <a:lnSpc>
                <a:spcPct val="100000"/>
              </a:lnSpc>
              <a:spcBef>
                <a:spcPts val="1370"/>
              </a:spcBef>
              <a:buSzPct val="101923"/>
              <a:buFont typeface="Wingdings"/>
              <a:buChar char=""/>
              <a:tabLst>
                <a:tab pos="325120" algn="l"/>
              </a:tabLst>
            </a:pPr>
            <a:r>
              <a:rPr sz="2600" spc="50" dirty="0">
                <a:latin typeface="Calibri"/>
                <a:cs typeface="Calibri"/>
              </a:rPr>
              <a:t>Is</a:t>
            </a:r>
            <a:r>
              <a:rPr sz="2600" spc="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it</a:t>
            </a:r>
            <a:r>
              <a:rPr sz="2600" spc="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believable</a:t>
            </a:r>
            <a:r>
              <a:rPr sz="2600" spc="50" dirty="0">
                <a:latin typeface="Calibri"/>
                <a:cs typeface="Calibri"/>
              </a:rPr>
              <a:t> on </a:t>
            </a:r>
            <a:r>
              <a:rPr sz="2600" dirty="0">
                <a:latin typeface="Calibri"/>
                <a:cs typeface="Calibri"/>
              </a:rPr>
              <a:t>its</a:t>
            </a:r>
            <a:r>
              <a:rPr sz="2600" spc="8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face?</a:t>
            </a:r>
            <a:endParaRPr sz="2600">
              <a:latin typeface="Calibri"/>
              <a:cs typeface="Calibri"/>
            </a:endParaRPr>
          </a:p>
          <a:p>
            <a:pPr marL="325120" indent="-312420">
              <a:lnSpc>
                <a:spcPct val="100000"/>
              </a:lnSpc>
              <a:spcBef>
                <a:spcPts val="1365"/>
              </a:spcBef>
              <a:buSzPct val="101923"/>
              <a:buFont typeface="Wingdings"/>
              <a:buChar char=""/>
              <a:tabLst>
                <a:tab pos="325120" algn="l"/>
              </a:tabLst>
            </a:pPr>
            <a:r>
              <a:rPr sz="2600" spc="20" dirty="0">
                <a:latin typeface="Calibri"/>
                <a:cs typeface="Calibri"/>
              </a:rPr>
              <a:t>“Plausibility”</a:t>
            </a:r>
            <a:r>
              <a:rPr sz="2600" spc="30" dirty="0">
                <a:latin typeface="Calibri"/>
                <a:cs typeface="Calibri"/>
              </a:rPr>
              <a:t> </a:t>
            </a:r>
            <a:r>
              <a:rPr sz="2600" spc="55" dirty="0">
                <a:latin typeface="Calibri"/>
                <a:cs typeface="Calibri"/>
              </a:rPr>
              <a:t>is</a:t>
            </a:r>
            <a:r>
              <a:rPr sz="2600" spc="15" dirty="0">
                <a:latin typeface="Calibri"/>
                <a:cs typeface="Calibri"/>
              </a:rPr>
              <a:t> </a:t>
            </a:r>
            <a:r>
              <a:rPr sz="2600" spc="70" dirty="0">
                <a:latin typeface="Calibri"/>
                <a:cs typeface="Calibri"/>
              </a:rPr>
              <a:t>a</a:t>
            </a:r>
            <a:r>
              <a:rPr sz="2600" spc="25" dirty="0">
                <a:latin typeface="Calibri"/>
                <a:cs typeface="Calibri"/>
              </a:rPr>
              <a:t> </a:t>
            </a:r>
            <a:r>
              <a:rPr sz="2600" spc="20" dirty="0">
                <a:latin typeface="Calibri"/>
                <a:cs typeface="Calibri"/>
              </a:rPr>
              <a:t>function</a:t>
            </a:r>
            <a:r>
              <a:rPr sz="2600" spc="25" dirty="0">
                <a:latin typeface="Calibri"/>
                <a:cs typeface="Calibri"/>
              </a:rPr>
              <a:t> </a:t>
            </a:r>
            <a:r>
              <a:rPr sz="2600" spc="20" dirty="0">
                <a:latin typeface="Calibri"/>
                <a:cs typeface="Calibri"/>
              </a:rPr>
              <a:t>of</a:t>
            </a:r>
            <a:r>
              <a:rPr sz="2600" spc="5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“likeliness”</a:t>
            </a:r>
            <a:endParaRPr sz="2600">
              <a:latin typeface="Calibri"/>
              <a:cs typeface="Calibri"/>
            </a:endParaRPr>
          </a:p>
          <a:p>
            <a:pPr marL="705485" marR="5080" lvl="1" indent="-315595">
              <a:lnSpc>
                <a:spcPct val="101499"/>
              </a:lnSpc>
              <a:spcBef>
                <a:spcPts val="434"/>
              </a:spcBef>
              <a:buSzPct val="101923"/>
              <a:buFont typeface="Wingdings"/>
              <a:buChar char=""/>
              <a:tabLst>
                <a:tab pos="705485" algn="l"/>
              </a:tabLst>
            </a:pPr>
            <a:r>
              <a:rPr sz="2600" dirty="0">
                <a:latin typeface="Calibri"/>
                <a:cs typeface="Calibri"/>
              </a:rPr>
              <a:t>Would</a:t>
            </a:r>
            <a:r>
              <a:rPr sz="2600" spc="60" dirty="0">
                <a:latin typeface="Calibri"/>
                <a:cs typeface="Calibri"/>
              </a:rPr>
              <a:t> </a:t>
            </a:r>
            <a:r>
              <a:rPr sz="2600" spc="70" dirty="0">
                <a:latin typeface="Calibri"/>
                <a:cs typeface="Calibri"/>
              </a:rPr>
              <a:t>a </a:t>
            </a:r>
            <a:r>
              <a:rPr sz="2600" dirty="0">
                <a:latin typeface="Calibri"/>
                <a:cs typeface="Calibri"/>
              </a:rPr>
              <a:t>reasonable</a:t>
            </a:r>
            <a:r>
              <a:rPr sz="2600" spc="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person</a:t>
            </a:r>
            <a:r>
              <a:rPr sz="2600" spc="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in</a:t>
            </a:r>
            <a:r>
              <a:rPr sz="2600" spc="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65" dirty="0">
                <a:latin typeface="Calibri"/>
                <a:cs typeface="Calibri"/>
              </a:rPr>
              <a:t> </a:t>
            </a:r>
            <a:r>
              <a:rPr sz="2600" spc="55" dirty="0">
                <a:latin typeface="Calibri"/>
                <a:cs typeface="Calibri"/>
              </a:rPr>
              <a:t>same</a:t>
            </a:r>
            <a:r>
              <a:rPr sz="2600" spc="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scenario</a:t>
            </a:r>
            <a:r>
              <a:rPr sz="2600" spc="75" dirty="0">
                <a:latin typeface="Calibri"/>
                <a:cs typeface="Calibri"/>
              </a:rPr>
              <a:t> </a:t>
            </a:r>
            <a:r>
              <a:rPr sz="2600" spc="65" dirty="0">
                <a:latin typeface="Calibri"/>
                <a:cs typeface="Calibri"/>
              </a:rPr>
              <a:t>do</a:t>
            </a:r>
            <a:r>
              <a:rPr sz="2600" spc="75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the </a:t>
            </a:r>
            <a:r>
              <a:rPr sz="2600" spc="55" dirty="0">
                <a:latin typeface="Calibri"/>
                <a:cs typeface="Calibri"/>
              </a:rPr>
              <a:t>same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things?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spc="-55" dirty="0">
                <a:latin typeface="Calibri"/>
                <a:cs typeface="Calibri"/>
              </a:rPr>
              <a:t>Why</a:t>
            </a:r>
            <a:r>
              <a:rPr sz="2600" spc="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or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why</a:t>
            </a:r>
            <a:r>
              <a:rPr sz="2600" spc="10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not?</a:t>
            </a:r>
            <a:endParaRPr sz="2600">
              <a:latin typeface="Calibri"/>
              <a:cs typeface="Calibri"/>
            </a:endParaRPr>
          </a:p>
          <a:p>
            <a:pPr marL="705485" marR="1225550" lvl="1" indent="-315595">
              <a:lnSpc>
                <a:spcPct val="101499"/>
              </a:lnSpc>
              <a:spcBef>
                <a:spcPts val="445"/>
              </a:spcBef>
              <a:buSzPct val="101923"/>
              <a:buFont typeface="Wingdings"/>
              <a:buChar char=""/>
              <a:tabLst>
                <a:tab pos="705485" algn="l"/>
              </a:tabLst>
            </a:pPr>
            <a:r>
              <a:rPr sz="2600" spc="-35" dirty="0">
                <a:latin typeface="Calibri"/>
                <a:cs typeface="Calibri"/>
              </a:rPr>
              <a:t>Are</a:t>
            </a:r>
            <a:r>
              <a:rPr sz="2600" spc="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there</a:t>
            </a:r>
            <a:r>
              <a:rPr sz="2600" spc="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more</a:t>
            </a:r>
            <a:r>
              <a:rPr sz="2600" spc="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likely</a:t>
            </a:r>
            <a:r>
              <a:rPr sz="2600" spc="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alternatives</a:t>
            </a:r>
            <a:r>
              <a:rPr sz="2600" spc="35" dirty="0">
                <a:latin typeface="Calibri"/>
                <a:cs typeface="Calibri"/>
              </a:rPr>
              <a:t> </a:t>
            </a:r>
            <a:r>
              <a:rPr sz="2600" spc="60" dirty="0">
                <a:latin typeface="Calibri"/>
                <a:cs typeface="Calibri"/>
              </a:rPr>
              <a:t>based</a:t>
            </a:r>
            <a:r>
              <a:rPr sz="2600" spc="20" dirty="0">
                <a:latin typeface="Calibri"/>
                <a:cs typeface="Calibri"/>
              </a:rPr>
              <a:t> </a:t>
            </a:r>
            <a:r>
              <a:rPr sz="2600" spc="50" dirty="0">
                <a:latin typeface="Calibri"/>
                <a:cs typeface="Calibri"/>
              </a:rPr>
              <a:t>on </a:t>
            </a:r>
            <a:r>
              <a:rPr sz="2600" spc="-25" dirty="0">
                <a:latin typeface="Calibri"/>
                <a:cs typeface="Calibri"/>
              </a:rPr>
              <a:t>the </a:t>
            </a:r>
            <a:r>
              <a:rPr sz="2600" spc="-10" dirty="0">
                <a:latin typeface="Calibri"/>
                <a:cs typeface="Calibri"/>
              </a:rPr>
              <a:t>evidence?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55733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pc="130" dirty="0"/>
              <a:t>FACTORS</a:t>
            </a:r>
            <a:r>
              <a:rPr spc="-90" dirty="0"/>
              <a:t> </a:t>
            </a:r>
            <a:r>
              <a:rPr spc="100" dirty="0"/>
              <a:t>TO</a:t>
            </a:r>
            <a:r>
              <a:rPr spc="-80" dirty="0"/>
              <a:t> </a:t>
            </a:r>
            <a:r>
              <a:rPr spc="110" dirty="0"/>
              <a:t>CONSIDER</a:t>
            </a:r>
            <a:r>
              <a:rPr spc="-60" dirty="0"/>
              <a:t> </a:t>
            </a:r>
            <a:r>
              <a:rPr spc="114" dirty="0"/>
              <a:t>FOR</a:t>
            </a:r>
            <a:r>
              <a:rPr spc="-95" dirty="0"/>
              <a:t> </a:t>
            </a:r>
            <a:r>
              <a:rPr spc="114" dirty="0"/>
              <a:t>CREDIBILITY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pc="-110" dirty="0"/>
              <a:t>©</a:t>
            </a:r>
            <a:r>
              <a:rPr dirty="0"/>
              <a:t> </a:t>
            </a:r>
            <a:r>
              <a:rPr spc="-25" dirty="0"/>
              <a:t>2022</a:t>
            </a:r>
            <a:r>
              <a:rPr spc="-20" dirty="0"/>
              <a:t> </a:t>
            </a:r>
            <a:r>
              <a:rPr dirty="0"/>
              <a:t>Association</a:t>
            </a:r>
            <a:r>
              <a:rPr spc="-20" dirty="0"/>
              <a:t> </a:t>
            </a:r>
            <a:r>
              <a:rPr spc="-10" dirty="0"/>
              <a:t>of</a:t>
            </a:r>
            <a:r>
              <a:rPr spc="-45" dirty="0"/>
              <a:t> </a:t>
            </a:r>
            <a:r>
              <a:rPr dirty="0"/>
              <a:t>Title</a:t>
            </a:r>
            <a:r>
              <a:rPr spc="-35" dirty="0"/>
              <a:t> </a:t>
            </a:r>
            <a:r>
              <a:rPr dirty="0"/>
              <a:t>IX</a:t>
            </a:r>
            <a:r>
              <a:rPr spc="5" dirty="0"/>
              <a:t> </a:t>
            </a:r>
            <a:r>
              <a:rPr spc="-10" dirty="0"/>
              <a:t>Administrators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1240" y="1471603"/>
            <a:ext cx="7764145" cy="4541520"/>
          </a:xfrm>
          <a:prstGeom prst="rect">
            <a:avLst/>
          </a:prstGeom>
        </p:spPr>
        <p:txBody>
          <a:bodyPr vert="horz" wrap="square" lIns="0" tIns="1854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60"/>
              </a:spcBef>
            </a:pPr>
            <a:r>
              <a:rPr sz="2600" b="1" spc="80" dirty="0">
                <a:latin typeface="Calibri"/>
                <a:cs typeface="Calibri"/>
              </a:rPr>
              <a:t>Inherent</a:t>
            </a:r>
            <a:r>
              <a:rPr sz="2600" b="1" spc="-25" dirty="0">
                <a:latin typeface="Calibri"/>
                <a:cs typeface="Calibri"/>
              </a:rPr>
              <a:t> </a:t>
            </a:r>
            <a:r>
              <a:rPr sz="2600" b="1" spc="95" dirty="0">
                <a:latin typeface="Calibri"/>
                <a:cs typeface="Calibri"/>
              </a:rPr>
              <a:t>Plausibility</a:t>
            </a:r>
            <a:r>
              <a:rPr sz="2600" b="1" spc="-70" dirty="0">
                <a:latin typeface="Calibri"/>
                <a:cs typeface="Calibri"/>
              </a:rPr>
              <a:t> </a:t>
            </a:r>
            <a:r>
              <a:rPr sz="2600" b="1" spc="70" dirty="0">
                <a:latin typeface="Calibri"/>
                <a:cs typeface="Calibri"/>
              </a:rPr>
              <a:t>(Cont.)</a:t>
            </a:r>
            <a:endParaRPr sz="2600">
              <a:latin typeface="Calibri"/>
              <a:cs typeface="Calibri"/>
            </a:endParaRPr>
          </a:p>
          <a:p>
            <a:pPr marL="325120" indent="-312420">
              <a:lnSpc>
                <a:spcPct val="100000"/>
              </a:lnSpc>
              <a:spcBef>
                <a:spcPts val="1365"/>
              </a:spcBef>
              <a:buSzPct val="101923"/>
              <a:buFont typeface="Wingdings"/>
              <a:buChar char=""/>
              <a:tabLst>
                <a:tab pos="325120" algn="l"/>
              </a:tabLst>
            </a:pPr>
            <a:r>
              <a:rPr sz="2600" spc="50" dirty="0">
                <a:latin typeface="Calibri"/>
                <a:cs typeface="Calibri"/>
              </a:rPr>
              <a:t>Is</a:t>
            </a:r>
            <a:r>
              <a:rPr sz="2600" spc="8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9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party’s</a:t>
            </a:r>
            <a:r>
              <a:rPr sz="2600" spc="8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statement</a:t>
            </a:r>
            <a:r>
              <a:rPr sz="2600" spc="10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consistent</a:t>
            </a:r>
            <a:r>
              <a:rPr sz="2600" spc="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with</a:t>
            </a:r>
            <a:r>
              <a:rPr sz="2600" spc="1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6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evidence?</a:t>
            </a:r>
            <a:endParaRPr sz="2600">
              <a:latin typeface="Calibri"/>
              <a:cs typeface="Calibri"/>
            </a:endParaRPr>
          </a:p>
          <a:p>
            <a:pPr marL="325120" indent="-312420">
              <a:lnSpc>
                <a:spcPct val="100000"/>
              </a:lnSpc>
              <a:spcBef>
                <a:spcPts val="1370"/>
              </a:spcBef>
              <a:buSzPct val="101923"/>
              <a:buFont typeface="Wingdings"/>
              <a:buChar char=""/>
              <a:tabLst>
                <a:tab pos="325120" algn="l"/>
              </a:tabLst>
            </a:pPr>
            <a:r>
              <a:rPr sz="2600" spc="50" dirty="0">
                <a:latin typeface="Calibri"/>
                <a:cs typeface="Calibri"/>
              </a:rPr>
              <a:t>Is</a:t>
            </a:r>
            <a:r>
              <a:rPr sz="2600" dirty="0">
                <a:latin typeface="Calibri"/>
                <a:cs typeface="Calibri"/>
              </a:rPr>
              <a:t> their</a:t>
            </a:r>
            <a:r>
              <a:rPr sz="2600" spc="25" dirty="0">
                <a:latin typeface="Calibri"/>
                <a:cs typeface="Calibri"/>
              </a:rPr>
              <a:t> </a:t>
            </a:r>
            <a:r>
              <a:rPr sz="2600" spc="60" dirty="0">
                <a:latin typeface="Calibri"/>
                <a:cs typeface="Calibri"/>
              </a:rPr>
              <a:t>physical</a:t>
            </a:r>
            <a:r>
              <a:rPr sz="2600" spc="25" dirty="0">
                <a:latin typeface="Calibri"/>
                <a:cs typeface="Calibri"/>
              </a:rPr>
              <a:t> </a:t>
            </a:r>
            <a:r>
              <a:rPr sz="2600" spc="50" dirty="0">
                <a:latin typeface="Calibri"/>
                <a:cs typeface="Calibri"/>
              </a:rPr>
              <a:t>location</a:t>
            </a:r>
            <a:r>
              <a:rPr sz="2600" spc="1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or</a:t>
            </a:r>
            <a:r>
              <a:rPr sz="2600" spc="2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proximity</a:t>
            </a:r>
            <a:r>
              <a:rPr sz="2600" spc="-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reasonable?</a:t>
            </a:r>
            <a:endParaRPr sz="2600">
              <a:latin typeface="Calibri"/>
              <a:cs typeface="Calibri"/>
            </a:endParaRPr>
          </a:p>
          <a:p>
            <a:pPr marL="705485" lvl="1" indent="-314960">
              <a:lnSpc>
                <a:spcPct val="100000"/>
              </a:lnSpc>
              <a:spcBef>
                <a:spcPts val="490"/>
              </a:spcBef>
              <a:buSzPct val="101923"/>
              <a:buFont typeface="Wingdings"/>
              <a:buChar char=""/>
              <a:tabLst>
                <a:tab pos="705485" algn="l"/>
              </a:tabLst>
            </a:pPr>
            <a:r>
              <a:rPr sz="2600" spc="70" dirty="0">
                <a:latin typeface="Calibri"/>
                <a:cs typeface="Calibri"/>
              </a:rPr>
              <a:t>Could</a:t>
            </a:r>
            <a:r>
              <a:rPr sz="2600" spc="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they</a:t>
            </a:r>
            <a:r>
              <a:rPr sz="2600" spc="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have</a:t>
            </a:r>
            <a:r>
              <a:rPr sz="2600" spc="2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heard</a:t>
            </a:r>
            <a:r>
              <a:rPr sz="2600" spc="2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what</a:t>
            </a:r>
            <a:r>
              <a:rPr sz="2600" spc="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they</a:t>
            </a:r>
            <a:r>
              <a:rPr sz="2600" spc="35" dirty="0">
                <a:latin typeface="Calibri"/>
                <a:cs typeface="Calibri"/>
              </a:rPr>
              <a:t> </a:t>
            </a:r>
            <a:r>
              <a:rPr sz="2600" spc="60" dirty="0">
                <a:latin typeface="Calibri"/>
                <a:cs typeface="Calibri"/>
              </a:rPr>
              <a:t>said</a:t>
            </a:r>
            <a:r>
              <a:rPr sz="2600" spc="2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they</a:t>
            </a:r>
            <a:r>
              <a:rPr sz="2600" spc="3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heard?</a:t>
            </a:r>
            <a:endParaRPr sz="2600">
              <a:latin typeface="Calibri"/>
              <a:cs typeface="Calibri"/>
            </a:endParaRPr>
          </a:p>
          <a:p>
            <a:pPr marL="705485" marR="524510" lvl="1" indent="-315595">
              <a:lnSpc>
                <a:spcPct val="101499"/>
              </a:lnSpc>
              <a:spcBef>
                <a:spcPts val="434"/>
              </a:spcBef>
              <a:buSzPct val="101923"/>
              <a:buFont typeface="Wingdings"/>
              <a:buChar char=""/>
              <a:tabLst>
                <a:tab pos="705485" algn="l"/>
              </a:tabLst>
            </a:pPr>
            <a:r>
              <a:rPr sz="2600" spc="-75" dirty="0">
                <a:latin typeface="Calibri"/>
                <a:cs typeface="Calibri"/>
              </a:rPr>
              <a:t>Were</a:t>
            </a:r>
            <a:r>
              <a:rPr sz="2600" spc="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there</a:t>
            </a:r>
            <a:r>
              <a:rPr sz="2600" spc="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other</a:t>
            </a:r>
            <a:r>
              <a:rPr sz="2600" spc="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impediments?</a:t>
            </a:r>
            <a:r>
              <a:rPr sz="2600" spc="2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(e.g.,</a:t>
            </a:r>
            <a:r>
              <a:rPr sz="2600" spc="4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darkness, obstructions)</a:t>
            </a:r>
            <a:endParaRPr sz="2600">
              <a:latin typeface="Calibri"/>
              <a:cs typeface="Calibri"/>
            </a:endParaRPr>
          </a:p>
          <a:p>
            <a:pPr marL="325120" indent="-312420">
              <a:lnSpc>
                <a:spcPct val="100000"/>
              </a:lnSpc>
              <a:spcBef>
                <a:spcPts val="1370"/>
              </a:spcBef>
              <a:buSzPct val="101923"/>
              <a:buFont typeface="Wingdings"/>
              <a:buChar char=""/>
              <a:tabLst>
                <a:tab pos="325120" algn="l"/>
              </a:tabLst>
            </a:pPr>
            <a:r>
              <a:rPr sz="2600" dirty="0">
                <a:latin typeface="Calibri"/>
                <a:cs typeface="Calibri"/>
              </a:rPr>
              <a:t>How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spc="65" dirty="0">
                <a:latin typeface="Calibri"/>
                <a:cs typeface="Calibri"/>
              </a:rPr>
              <a:t>good</a:t>
            </a:r>
            <a:r>
              <a:rPr sz="2600" spc="-5" dirty="0">
                <a:latin typeface="Calibri"/>
                <a:cs typeface="Calibri"/>
              </a:rPr>
              <a:t> </a:t>
            </a:r>
            <a:r>
              <a:rPr sz="2600" spc="55" dirty="0">
                <a:latin typeface="Calibri"/>
                <a:cs typeface="Calibri"/>
              </a:rPr>
              <a:t>is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their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memory?</a:t>
            </a:r>
            <a:endParaRPr sz="2600">
              <a:latin typeface="Calibri"/>
              <a:cs typeface="Calibri"/>
            </a:endParaRPr>
          </a:p>
          <a:p>
            <a:pPr marL="705485" lvl="1" indent="-314960">
              <a:lnSpc>
                <a:spcPct val="100000"/>
              </a:lnSpc>
              <a:spcBef>
                <a:spcPts val="490"/>
              </a:spcBef>
              <a:buSzPct val="101923"/>
              <a:buFont typeface="Wingdings"/>
              <a:buChar char=""/>
              <a:tabLst>
                <a:tab pos="705485" algn="l"/>
              </a:tabLst>
            </a:pPr>
            <a:r>
              <a:rPr sz="2600" spc="60" dirty="0">
                <a:latin typeface="Calibri"/>
                <a:cs typeface="Calibri"/>
              </a:rPr>
              <a:t>Temporal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proximity </a:t>
            </a:r>
            <a:r>
              <a:rPr sz="2600" spc="60" dirty="0">
                <a:latin typeface="Calibri"/>
                <a:cs typeface="Calibri"/>
              </a:rPr>
              <a:t>based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spc="50" dirty="0">
                <a:latin typeface="Calibri"/>
                <a:cs typeface="Calibri"/>
              </a:rPr>
              <a:t>on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spc="50" dirty="0">
                <a:latin typeface="Calibri"/>
                <a:cs typeface="Calibri"/>
              </a:rPr>
              <a:t>age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40" dirty="0">
                <a:latin typeface="Calibri"/>
                <a:cs typeface="Calibri"/>
              </a:rPr>
              <a:t>allegations</a:t>
            </a:r>
            <a:endParaRPr sz="2600">
              <a:latin typeface="Calibri"/>
              <a:cs typeface="Calibri"/>
            </a:endParaRPr>
          </a:p>
          <a:p>
            <a:pPr marL="705485" lvl="1" indent="-314960">
              <a:lnSpc>
                <a:spcPct val="100000"/>
              </a:lnSpc>
              <a:spcBef>
                <a:spcPts val="490"/>
              </a:spcBef>
              <a:buSzPct val="101923"/>
              <a:buFont typeface="Wingdings"/>
              <a:buChar char=""/>
              <a:tabLst>
                <a:tab pos="705485" algn="l"/>
              </a:tabLst>
            </a:pPr>
            <a:r>
              <a:rPr sz="2600" dirty="0">
                <a:latin typeface="Calibri"/>
                <a:cs typeface="Calibri"/>
              </a:rPr>
              <a:t>“I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think,”</a:t>
            </a:r>
            <a:r>
              <a:rPr sz="2600" spc="-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“I’m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pretty</a:t>
            </a:r>
            <a:r>
              <a:rPr sz="2600" spc="-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sure,” “It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spc="50" dirty="0">
                <a:latin typeface="Calibri"/>
                <a:cs typeface="Calibri"/>
              </a:rPr>
              <a:t>would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spc="55" dirty="0">
                <a:latin typeface="Calibri"/>
                <a:cs typeface="Calibri"/>
              </a:rPr>
              <a:t>make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sense”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55732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pc="130" dirty="0"/>
              <a:t>FACTORS</a:t>
            </a:r>
            <a:r>
              <a:rPr spc="-90" dirty="0"/>
              <a:t> </a:t>
            </a:r>
            <a:r>
              <a:rPr spc="100" dirty="0"/>
              <a:t>TO</a:t>
            </a:r>
            <a:r>
              <a:rPr spc="-80" dirty="0"/>
              <a:t> </a:t>
            </a:r>
            <a:r>
              <a:rPr spc="110" dirty="0"/>
              <a:t>CONSIDER</a:t>
            </a:r>
            <a:r>
              <a:rPr spc="-60" dirty="0"/>
              <a:t> </a:t>
            </a:r>
            <a:r>
              <a:rPr spc="114" dirty="0"/>
              <a:t>FOR</a:t>
            </a:r>
            <a:r>
              <a:rPr spc="-95" dirty="0"/>
              <a:t> </a:t>
            </a:r>
            <a:r>
              <a:rPr spc="114" dirty="0"/>
              <a:t>CREDIBILITY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pc="-110" dirty="0"/>
              <a:t>©</a:t>
            </a:r>
            <a:r>
              <a:rPr dirty="0"/>
              <a:t> </a:t>
            </a:r>
            <a:r>
              <a:rPr spc="-25" dirty="0"/>
              <a:t>2022</a:t>
            </a:r>
            <a:r>
              <a:rPr spc="-20" dirty="0"/>
              <a:t> </a:t>
            </a:r>
            <a:r>
              <a:rPr dirty="0"/>
              <a:t>Association</a:t>
            </a:r>
            <a:r>
              <a:rPr spc="-20" dirty="0"/>
              <a:t> </a:t>
            </a:r>
            <a:r>
              <a:rPr spc="-10" dirty="0"/>
              <a:t>of</a:t>
            </a:r>
            <a:r>
              <a:rPr spc="-45" dirty="0"/>
              <a:t> </a:t>
            </a:r>
            <a:r>
              <a:rPr dirty="0"/>
              <a:t>Title</a:t>
            </a:r>
            <a:r>
              <a:rPr spc="-35" dirty="0"/>
              <a:t> </a:t>
            </a:r>
            <a:r>
              <a:rPr dirty="0"/>
              <a:t>IX</a:t>
            </a:r>
            <a:r>
              <a:rPr spc="5" dirty="0"/>
              <a:t> </a:t>
            </a:r>
            <a:r>
              <a:rPr spc="-10" dirty="0"/>
              <a:t>Administrators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1240" y="1471603"/>
            <a:ext cx="7992109" cy="5054600"/>
          </a:xfrm>
          <a:prstGeom prst="rect">
            <a:avLst/>
          </a:prstGeom>
        </p:spPr>
        <p:txBody>
          <a:bodyPr vert="horz" wrap="square" lIns="0" tIns="1854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60"/>
              </a:spcBef>
            </a:pPr>
            <a:r>
              <a:rPr sz="2600" b="1" dirty="0">
                <a:latin typeface="Calibri"/>
                <a:cs typeface="Calibri"/>
              </a:rPr>
              <a:t>Motive</a:t>
            </a:r>
            <a:r>
              <a:rPr sz="2600" b="1" spc="-60" dirty="0">
                <a:latin typeface="Calibri"/>
                <a:cs typeface="Calibri"/>
              </a:rPr>
              <a:t> </a:t>
            </a:r>
            <a:r>
              <a:rPr sz="2600" b="1" spc="65" dirty="0">
                <a:latin typeface="Calibri"/>
                <a:cs typeface="Calibri"/>
              </a:rPr>
              <a:t>to</a:t>
            </a:r>
            <a:r>
              <a:rPr sz="2600" b="1" spc="-25" dirty="0">
                <a:latin typeface="Calibri"/>
                <a:cs typeface="Calibri"/>
              </a:rPr>
              <a:t> </a:t>
            </a:r>
            <a:r>
              <a:rPr sz="2600" b="1" spc="95" dirty="0">
                <a:latin typeface="Calibri"/>
                <a:cs typeface="Calibri"/>
              </a:rPr>
              <a:t>Falsify</a:t>
            </a:r>
            <a:endParaRPr sz="2600">
              <a:latin typeface="Calibri"/>
              <a:cs typeface="Calibri"/>
            </a:endParaRPr>
          </a:p>
          <a:p>
            <a:pPr marL="325120" indent="-312420">
              <a:lnSpc>
                <a:spcPct val="100000"/>
              </a:lnSpc>
              <a:spcBef>
                <a:spcPts val="1365"/>
              </a:spcBef>
              <a:buSzPct val="101923"/>
              <a:buFont typeface="Wingdings"/>
              <a:buChar char=""/>
              <a:tabLst>
                <a:tab pos="325120" algn="l"/>
              </a:tabLst>
            </a:pPr>
            <a:r>
              <a:rPr sz="2600" dirty="0">
                <a:latin typeface="Calibri"/>
                <a:cs typeface="Calibri"/>
              </a:rPr>
              <a:t>Does</a:t>
            </a:r>
            <a:r>
              <a:rPr sz="2600" spc="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party</a:t>
            </a:r>
            <a:r>
              <a:rPr sz="2600" spc="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have</a:t>
            </a:r>
            <a:r>
              <a:rPr sz="2600" spc="10" dirty="0">
                <a:latin typeface="Calibri"/>
                <a:cs typeface="Calibri"/>
              </a:rPr>
              <a:t> </a:t>
            </a:r>
            <a:r>
              <a:rPr sz="2600" spc="70" dirty="0">
                <a:latin typeface="Calibri"/>
                <a:cs typeface="Calibri"/>
              </a:rPr>
              <a:t>a</a:t>
            </a:r>
            <a:r>
              <a:rPr sz="2600" spc="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reason</a:t>
            </a:r>
            <a:r>
              <a:rPr sz="2600" spc="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to</a:t>
            </a:r>
            <a:r>
              <a:rPr sz="2600" spc="55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lie?</a:t>
            </a:r>
            <a:endParaRPr sz="2600">
              <a:latin typeface="Calibri"/>
              <a:cs typeface="Calibri"/>
            </a:endParaRPr>
          </a:p>
          <a:p>
            <a:pPr marL="325120" indent="-312420">
              <a:lnSpc>
                <a:spcPct val="100000"/>
              </a:lnSpc>
              <a:spcBef>
                <a:spcPts val="1370"/>
              </a:spcBef>
              <a:buSzPct val="101923"/>
              <a:buFont typeface="Wingdings"/>
              <a:buChar char=""/>
              <a:tabLst>
                <a:tab pos="325120" algn="l"/>
              </a:tabLst>
            </a:pPr>
            <a:r>
              <a:rPr sz="2600" spc="-10" dirty="0">
                <a:latin typeface="Calibri"/>
                <a:cs typeface="Calibri"/>
              </a:rPr>
              <a:t>What’s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at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stake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if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20" dirty="0">
                <a:latin typeface="Calibri"/>
                <a:cs typeface="Calibri"/>
              </a:rPr>
              <a:t> </a:t>
            </a:r>
            <a:r>
              <a:rPr sz="2600" spc="50" dirty="0">
                <a:latin typeface="Calibri"/>
                <a:cs typeface="Calibri"/>
              </a:rPr>
              <a:t>allegations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are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true?</a:t>
            </a:r>
            <a:endParaRPr sz="2600">
              <a:latin typeface="Calibri"/>
              <a:cs typeface="Calibri"/>
            </a:endParaRPr>
          </a:p>
          <a:p>
            <a:pPr marL="705485" lvl="1" indent="-314960">
              <a:lnSpc>
                <a:spcPct val="100000"/>
              </a:lnSpc>
              <a:spcBef>
                <a:spcPts val="490"/>
              </a:spcBef>
              <a:buSzPct val="101923"/>
              <a:buFont typeface="Wingdings"/>
              <a:buChar char=""/>
              <a:tabLst>
                <a:tab pos="705485" algn="l"/>
              </a:tabLst>
            </a:pPr>
            <a:r>
              <a:rPr sz="2600" spc="80" dirty="0">
                <a:latin typeface="Calibri"/>
                <a:cs typeface="Calibri"/>
              </a:rPr>
              <a:t>Think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spc="60" dirty="0">
                <a:latin typeface="Calibri"/>
                <a:cs typeface="Calibri"/>
              </a:rPr>
              <a:t>academic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or</a:t>
            </a:r>
            <a:r>
              <a:rPr sz="2600" spc="-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career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spc="40" dirty="0">
                <a:latin typeface="Calibri"/>
                <a:cs typeface="Calibri"/>
              </a:rPr>
              <a:t>implications</a:t>
            </a:r>
            <a:endParaRPr sz="2600">
              <a:latin typeface="Calibri"/>
              <a:cs typeface="Calibri"/>
            </a:endParaRPr>
          </a:p>
          <a:p>
            <a:pPr marL="705485" lvl="1" indent="-314960">
              <a:lnSpc>
                <a:spcPct val="100000"/>
              </a:lnSpc>
              <a:spcBef>
                <a:spcPts val="480"/>
              </a:spcBef>
              <a:buSzPct val="101923"/>
              <a:buFont typeface="Wingdings"/>
              <a:buChar char=""/>
              <a:tabLst>
                <a:tab pos="705485" algn="l"/>
              </a:tabLst>
            </a:pPr>
            <a:r>
              <a:rPr sz="2600" spc="55" dirty="0">
                <a:latin typeface="Calibri"/>
                <a:cs typeface="Calibri"/>
              </a:rPr>
              <a:t>Personal</a:t>
            </a:r>
            <a:r>
              <a:rPr sz="2600" spc="45" dirty="0">
                <a:latin typeface="Calibri"/>
                <a:cs typeface="Calibri"/>
              </a:rPr>
              <a:t> </a:t>
            </a:r>
            <a:r>
              <a:rPr sz="2600" spc="10" dirty="0">
                <a:latin typeface="Calibri"/>
                <a:cs typeface="Calibri"/>
              </a:rPr>
              <a:t>or</a:t>
            </a:r>
            <a:r>
              <a:rPr sz="2600" spc="90" dirty="0">
                <a:latin typeface="Calibri"/>
                <a:cs typeface="Calibri"/>
              </a:rPr>
              <a:t> </a:t>
            </a:r>
            <a:r>
              <a:rPr sz="2600" spc="10" dirty="0">
                <a:latin typeface="Calibri"/>
                <a:cs typeface="Calibri"/>
              </a:rPr>
              <a:t>relationship</a:t>
            </a:r>
            <a:r>
              <a:rPr sz="2600" spc="4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consequences</a:t>
            </a:r>
            <a:endParaRPr sz="2600">
              <a:latin typeface="Calibri"/>
              <a:cs typeface="Calibri"/>
            </a:endParaRPr>
          </a:p>
          <a:p>
            <a:pPr marL="325120" indent="-312420">
              <a:lnSpc>
                <a:spcPct val="100000"/>
              </a:lnSpc>
              <a:spcBef>
                <a:spcPts val="1370"/>
              </a:spcBef>
              <a:buSzPct val="101923"/>
              <a:buFont typeface="Wingdings"/>
              <a:buChar char=""/>
              <a:tabLst>
                <a:tab pos="325120" algn="l"/>
              </a:tabLst>
            </a:pPr>
            <a:r>
              <a:rPr sz="2600" spc="-10" dirty="0">
                <a:latin typeface="Calibri"/>
                <a:cs typeface="Calibri"/>
              </a:rPr>
              <a:t>What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if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spc="50" dirty="0">
                <a:latin typeface="Calibri"/>
                <a:cs typeface="Calibri"/>
              </a:rPr>
              <a:t>allegations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are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false?</a:t>
            </a:r>
            <a:endParaRPr sz="2600">
              <a:latin typeface="Calibri"/>
              <a:cs typeface="Calibri"/>
            </a:endParaRPr>
          </a:p>
          <a:p>
            <a:pPr marL="705485" marR="5080" lvl="1" indent="-315595">
              <a:lnSpc>
                <a:spcPct val="101499"/>
              </a:lnSpc>
              <a:spcBef>
                <a:spcPts val="445"/>
              </a:spcBef>
              <a:buSzPct val="101923"/>
              <a:buFont typeface="Wingdings"/>
              <a:buChar char=""/>
              <a:tabLst>
                <a:tab pos="705485" algn="l"/>
              </a:tabLst>
            </a:pPr>
            <a:r>
              <a:rPr sz="2600" dirty="0">
                <a:latin typeface="Calibri"/>
                <a:cs typeface="Calibri"/>
              </a:rPr>
              <a:t>Other</a:t>
            </a:r>
            <a:r>
              <a:rPr sz="2600" spc="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pressures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50" dirty="0">
                <a:latin typeface="Calibri"/>
                <a:cs typeface="Calibri"/>
              </a:rPr>
              <a:t>on</a:t>
            </a:r>
            <a:r>
              <a:rPr sz="2600" spc="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65" dirty="0">
                <a:latin typeface="Calibri"/>
                <a:cs typeface="Calibri"/>
              </a:rPr>
              <a:t> </a:t>
            </a:r>
            <a:r>
              <a:rPr sz="2600" spc="60" dirty="0">
                <a:latin typeface="Calibri"/>
                <a:cs typeface="Calibri"/>
              </a:rPr>
              <a:t>Complainant</a:t>
            </a:r>
            <a:r>
              <a:rPr sz="2600" spc="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–</a:t>
            </a:r>
            <a:r>
              <a:rPr sz="2600" spc="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failing</a:t>
            </a:r>
            <a:r>
              <a:rPr sz="2600" spc="7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grades, </a:t>
            </a:r>
            <a:r>
              <a:rPr sz="2600" spc="55" dirty="0">
                <a:latin typeface="Calibri"/>
                <a:cs typeface="Calibri"/>
              </a:rPr>
              <a:t>dramatic</a:t>
            </a:r>
            <a:r>
              <a:rPr sz="2600" spc="40" dirty="0">
                <a:latin typeface="Calibri"/>
                <a:cs typeface="Calibri"/>
              </a:rPr>
              <a:t> </a:t>
            </a:r>
            <a:r>
              <a:rPr sz="2600" spc="60" dirty="0">
                <a:latin typeface="Calibri"/>
                <a:cs typeface="Calibri"/>
              </a:rPr>
              <a:t>changes</a:t>
            </a:r>
            <a:r>
              <a:rPr sz="2600" spc="75" dirty="0">
                <a:latin typeface="Calibri"/>
                <a:cs typeface="Calibri"/>
              </a:rPr>
              <a:t> </a:t>
            </a:r>
            <a:r>
              <a:rPr sz="2600" spc="10" dirty="0">
                <a:latin typeface="Calibri"/>
                <a:cs typeface="Calibri"/>
              </a:rPr>
              <a:t>in</a:t>
            </a:r>
            <a:r>
              <a:rPr sz="2600" spc="55" dirty="0">
                <a:latin typeface="Calibri"/>
                <a:cs typeface="Calibri"/>
              </a:rPr>
              <a:t> </a:t>
            </a:r>
            <a:r>
              <a:rPr sz="2600" spc="10" dirty="0">
                <a:latin typeface="Calibri"/>
                <a:cs typeface="Calibri"/>
              </a:rPr>
              <a:t>social/personal</a:t>
            </a:r>
            <a:r>
              <a:rPr sz="2600" spc="25" dirty="0">
                <a:latin typeface="Calibri"/>
                <a:cs typeface="Calibri"/>
              </a:rPr>
              <a:t> </a:t>
            </a:r>
            <a:r>
              <a:rPr sz="2600" spc="10" dirty="0">
                <a:latin typeface="Calibri"/>
                <a:cs typeface="Calibri"/>
              </a:rPr>
              <a:t>life,</a:t>
            </a:r>
            <a:r>
              <a:rPr sz="2600" spc="5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other </a:t>
            </a:r>
            <a:r>
              <a:rPr sz="2600" spc="60" dirty="0">
                <a:latin typeface="Calibri"/>
                <a:cs typeface="Calibri"/>
              </a:rPr>
              <a:t>academic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spc="40" dirty="0">
                <a:latin typeface="Calibri"/>
                <a:cs typeface="Calibri"/>
              </a:rPr>
              <a:t>implications</a:t>
            </a:r>
            <a:endParaRPr sz="2600">
              <a:latin typeface="Calibri"/>
              <a:cs typeface="Calibri"/>
            </a:endParaRPr>
          </a:p>
          <a:p>
            <a:pPr marL="325120" indent="-312420">
              <a:lnSpc>
                <a:spcPct val="100000"/>
              </a:lnSpc>
              <a:spcBef>
                <a:spcPts val="1370"/>
              </a:spcBef>
              <a:buSzPct val="101923"/>
              <a:buFont typeface="Wingdings"/>
              <a:buChar char=""/>
              <a:tabLst>
                <a:tab pos="325120" algn="l"/>
              </a:tabLst>
            </a:pPr>
            <a:r>
              <a:rPr sz="2600" dirty="0">
                <a:latin typeface="Calibri"/>
                <a:cs typeface="Calibri"/>
              </a:rPr>
              <a:t>Reliance</a:t>
            </a:r>
            <a:r>
              <a:rPr sz="2600" spc="-5" dirty="0">
                <a:latin typeface="Calibri"/>
                <a:cs typeface="Calibri"/>
              </a:rPr>
              <a:t> </a:t>
            </a:r>
            <a:r>
              <a:rPr sz="2600" spc="50" dirty="0">
                <a:latin typeface="Calibri"/>
                <a:cs typeface="Calibri"/>
              </a:rPr>
              <a:t>on</a:t>
            </a:r>
            <a:r>
              <a:rPr sz="2600" spc="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written</a:t>
            </a:r>
            <a:r>
              <a:rPr sz="2600" spc="25" dirty="0">
                <a:latin typeface="Calibri"/>
                <a:cs typeface="Calibri"/>
              </a:rPr>
              <a:t> </a:t>
            </a:r>
            <a:r>
              <a:rPr sz="2600" spc="50" dirty="0">
                <a:latin typeface="Calibri"/>
                <a:cs typeface="Calibri"/>
              </a:rPr>
              <a:t>document</a:t>
            </a:r>
            <a:r>
              <a:rPr sz="2600" spc="35" dirty="0">
                <a:latin typeface="Calibri"/>
                <a:cs typeface="Calibri"/>
              </a:rPr>
              <a:t> </a:t>
            </a:r>
            <a:r>
              <a:rPr sz="2600" spc="55" dirty="0">
                <a:latin typeface="Calibri"/>
                <a:cs typeface="Calibri"/>
              </a:rPr>
              <a:t>during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testimony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55733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pc="130" dirty="0"/>
              <a:t>FACTORS</a:t>
            </a:r>
            <a:r>
              <a:rPr spc="-90" dirty="0"/>
              <a:t> </a:t>
            </a:r>
            <a:r>
              <a:rPr spc="100" dirty="0"/>
              <a:t>TO</a:t>
            </a:r>
            <a:r>
              <a:rPr spc="-80" dirty="0"/>
              <a:t> </a:t>
            </a:r>
            <a:r>
              <a:rPr spc="110" dirty="0"/>
              <a:t>CONSIDER</a:t>
            </a:r>
            <a:r>
              <a:rPr spc="-60" dirty="0"/>
              <a:t> </a:t>
            </a:r>
            <a:r>
              <a:rPr spc="114" dirty="0"/>
              <a:t>FOR</a:t>
            </a:r>
            <a:r>
              <a:rPr spc="-95" dirty="0"/>
              <a:t> </a:t>
            </a:r>
            <a:r>
              <a:rPr spc="114" dirty="0"/>
              <a:t>CREDIBILITY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pc="-110" dirty="0"/>
              <a:t>©</a:t>
            </a:r>
            <a:r>
              <a:rPr dirty="0"/>
              <a:t> </a:t>
            </a:r>
            <a:r>
              <a:rPr spc="-25" dirty="0"/>
              <a:t>2022</a:t>
            </a:r>
            <a:r>
              <a:rPr spc="-20" dirty="0"/>
              <a:t> </a:t>
            </a:r>
            <a:r>
              <a:rPr dirty="0"/>
              <a:t>Association</a:t>
            </a:r>
            <a:r>
              <a:rPr spc="-20" dirty="0"/>
              <a:t> </a:t>
            </a:r>
            <a:r>
              <a:rPr spc="-10" dirty="0"/>
              <a:t>of</a:t>
            </a:r>
            <a:r>
              <a:rPr spc="-45" dirty="0"/>
              <a:t> </a:t>
            </a:r>
            <a:r>
              <a:rPr dirty="0"/>
              <a:t>Title</a:t>
            </a:r>
            <a:r>
              <a:rPr spc="-35" dirty="0"/>
              <a:t> </a:t>
            </a:r>
            <a:r>
              <a:rPr dirty="0"/>
              <a:t>IX</a:t>
            </a:r>
            <a:r>
              <a:rPr spc="5" dirty="0"/>
              <a:t> </a:t>
            </a:r>
            <a:r>
              <a:rPr spc="-10" dirty="0"/>
              <a:t>Administrators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1240" y="1471603"/>
            <a:ext cx="8403590" cy="3791585"/>
          </a:xfrm>
          <a:prstGeom prst="rect">
            <a:avLst/>
          </a:prstGeom>
        </p:spPr>
        <p:txBody>
          <a:bodyPr vert="horz" wrap="square" lIns="0" tIns="1854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60"/>
              </a:spcBef>
            </a:pPr>
            <a:r>
              <a:rPr sz="2600" b="1" spc="90" dirty="0">
                <a:latin typeface="Calibri"/>
                <a:cs typeface="Calibri"/>
              </a:rPr>
              <a:t>Corroborating</a:t>
            </a:r>
            <a:r>
              <a:rPr sz="2600" b="1" spc="-70" dirty="0">
                <a:latin typeface="Calibri"/>
                <a:cs typeface="Calibri"/>
              </a:rPr>
              <a:t> </a:t>
            </a:r>
            <a:r>
              <a:rPr sz="2600" b="1" spc="85" dirty="0">
                <a:latin typeface="Calibri"/>
                <a:cs typeface="Calibri"/>
              </a:rPr>
              <a:t>Evidence</a:t>
            </a:r>
            <a:endParaRPr sz="2600">
              <a:latin typeface="Calibri"/>
              <a:cs typeface="Calibri"/>
            </a:endParaRPr>
          </a:p>
          <a:p>
            <a:pPr marL="325120" indent="-312420">
              <a:lnSpc>
                <a:spcPct val="100000"/>
              </a:lnSpc>
              <a:spcBef>
                <a:spcPts val="1365"/>
              </a:spcBef>
              <a:buSzPct val="101923"/>
              <a:buFont typeface="Wingdings"/>
              <a:buChar char=""/>
              <a:tabLst>
                <a:tab pos="325120" algn="l"/>
              </a:tabLst>
            </a:pPr>
            <a:r>
              <a:rPr sz="2600" spc="55" dirty="0">
                <a:latin typeface="Calibri"/>
                <a:cs typeface="Calibri"/>
              </a:rPr>
              <a:t>Strongest</a:t>
            </a:r>
            <a:r>
              <a:rPr sz="2600" spc="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indicator</a:t>
            </a:r>
            <a:r>
              <a:rPr sz="2600" spc="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</a:t>
            </a:r>
            <a:r>
              <a:rPr sz="2600" spc="5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credibility</a:t>
            </a:r>
            <a:endParaRPr sz="2600">
              <a:latin typeface="Calibri"/>
              <a:cs typeface="Calibri"/>
            </a:endParaRPr>
          </a:p>
          <a:p>
            <a:pPr marL="325120" indent="-312420">
              <a:lnSpc>
                <a:spcPct val="100000"/>
              </a:lnSpc>
              <a:spcBef>
                <a:spcPts val="1370"/>
              </a:spcBef>
              <a:buSzPct val="101923"/>
              <a:buFont typeface="Wingdings"/>
              <a:buChar char=""/>
              <a:tabLst>
                <a:tab pos="325120" algn="l"/>
              </a:tabLst>
            </a:pPr>
            <a:r>
              <a:rPr sz="2600" dirty="0">
                <a:latin typeface="Calibri"/>
                <a:cs typeface="Calibri"/>
              </a:rPr>
              <a:t>Independent,</a:t>
            </a:r>
            <a:r>
              <a:rPr sz="2600" spc="29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objective</a:t>
            </a:r>
            <a:r>
              <a:rPr sz="2600" spc="254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authentication</a:t>
            </a:r>
            <a:endParaRPr sz="2600">
              <a:latin typeface="Calibri"/>
              <a:cs typeface="Calibri"/>
            </a:endParaRPr>
          </a:p>
          <a:p>
            <a:pPr marL="705485" lvl="1" indent="-314960">
              <a:lnSpc>
                <a:spcPct val="100000"/>
              </a:lnSpc>
              <a:spcBef>
                <a:spcPts val="490"/>
              </a:spcBef>
              <a:buSzPct val="101923"/>
              <a:buFont typeface="Wingdings"/>
              <a:buChar char=""/>
              <a:tabLst>
                <a:tab pos="705485" algn="l"/>
              </a:tabLst>
            </a:pPr>
            <a:r>
              <a:rPr sz="2600" dirty="0">
                <a:latin typeface="Calibri"/>
                <a:cs typeface="Calibri"/>
              </a:rPr>
              <a:t>Party</a:t>
            </a:r>
            <a:r>
              <a:rPr sz="2600" spc="55" dirty="0">
                <a:latin typeface="Calibri"/>
                <a:cs typeface="Calibri"/>
              </a:rPr>
              <a:t> </a:t>
            </a:r>
            <a:r>
              <a:rPr sz="2600" spc="65" dirty="0">
                <a:latin typeface="Calibri"/>
                <a:cs typeface="Calibri"/>
              </a:rPr>
              <a:t>says</a:t>
            </a:r>
            <a:r>
              <a:rPr sz="2600" spc="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they</a:t>
            </a:r>
            <a:r>
              <a:rPr sz="2600" spc="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went</a:t>
            </a:r>
            <a:r>
              <a:rPr sz="2600" spc="8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to</a:t>
            </a:r>
            <a:r>
              <a:rPr sz="2600" spc="9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dinner,</a:t>
            </a:r>
            <a:r>
              <a:rPr sz="2600" spc="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provides</a:t>
            </a:r>
            <a:r>
              <a:rPr sz="2600" spc="6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receipt</a:t>
            </a:r>
            <a:endParaRPr sz="2600">
              <a:latin typeface="Calibri"/>
              <a:cs typeface="Calibri"/>
            </a:endParaRPr>
          </a:p>
          <a:p>
            <a:pPr marL="705485" lvl="1" indent="-314960">
              <a:lnSpc>
                <a:spcPct val="100000"/>
              </a:lnSpc>
              <a:spcBef>
                <a:spcPts val="480"/>
              </a:spcBef>
              <a:buSzPct val="101923"/>
              <a:buFont typeface="Wingdings"/>
              <a:buChar char=""/>
              <a:tabLst>
                <a:tab pos="705485" algn="l"/>
              </a:tabLst>
            </a:pPr>
            <a:r>
              <a:rPr sz="2600" dirty="0">
                <a:latin typeface="Calibri"/>
                <a:cs typeface="Calibri"/>
              </a:rPr>
              <a:t>Party</a:t>
            </a:r>
            <a:r>
              <a:rPr sz="2600" spc="19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describes</a:t>
            </a:r>
            <a:r>
              <a:rPr sz="2600" spc="20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text</a:t>
            </a:r>
            <a:r>
              <a:rPr sz="2600" spc="229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conversation,</a:t>
            </a:r>
            <a:r>
              <a:rPr sz="2600" spc="18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provides</a:t>
            </a:r>
            <a:r>
              <a:rPr sz="2600" spc="20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screenshots</a:t>
            </a:r>
            <a:endParaRPr sz="2600">
              <a:latin typeface="Calibri"/>
              <a:cs typeface="Calibri"/>
            </a:endParaRPr>
          </a:p>
          <a:p>
            <a:pPr marL="325120" indent="-312420">
              <a:lnSpc>
                <a:spcPct val="100000"/>
              </a:lnSpc>
              <a:spcBef>
                <a:spcPts val="1370"/>
              </a:spcBef>
              <a:buSzPct val="101923"/>
              <a:buFont typeface="Wingdings"/>
              <a:buChar char=""/>
              <a:tabLst>
                <a:tab pos="325120" algn="l"/>
              </a:tabLst>
            </a:pPr>
            <a:r>
              <a:rPr sz="2600" dirty="0">
                <a:latin typeface="Calibri"/>
                <a:cs typeface="Calibri"/>
              </a:rPr>
              <a:t>Corroboration</a:t>
            </a:r>
            <a:r>
              <a:rPr sz="2600" spc="1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</a:t>
            </a:r>
            <a:r>
              <a:rPr sz="2600" spc="18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central</a:t>
            </a:r>
            <a:r>
              <a:rPr sz="2600" spc="2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vs.</a:t>
            </a:r>
            <a:r>
              <a:rPr sz="2600" spc="19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environmental</a:t>
            </a:r>
            <a:r>
              <a:rPr sz="2600" spc="16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facts</a:t>
            </a:r>
            <a:endParaRPr sz="2600">
              <a:latin typeface="Calibri"/>
              <a:cs typeface="Calibri"/>
            </a:endParaRPr>
          </a:p>
          <a:p>
            <a:pPr marL="325120" indent="-312420">
              <a:lnSpc>
                <a:spcPct val="100000"/>
              </a:lnSpc>
              <a:spcBef>
                <a:spcPts val="1370"/>
              </a:spcBef>
              <a:buSzPct val="101923"/>
              <a:buFont typeface="Wingdings"/>
              <a:buChar char=""/>
              <a:tabLst>
                <a:tab pos="325120" algn="l"/>
              </a:tabLst>
            </a:pPr>
            <a:r>
              <a:rPr sz="2600" dirty="0">
                <a:latin typeface="Calibri"/>
                <a:cs typeface="Calibri"/>
              </a:rPr>
              <a:t>Not</a:t>
            </a:r>
            <a:r>
              <a:rPr sz="2600" spc="105" dirty="0">
                <a:latin typeface="Calibri"/>
                <a:cs typeface="Calibri"/>
              </a:rPr>
              <a:t> </a:t>
            </a:r>
            <a:r>
              <a:rPr sz="2600" spc="65" dirty="0">
                <a:latin typeface="Calibri"/>
                <a:cs typeface="Calibri"/>
              </a:rPr>
              <a:t>simply</a:t>
            </a:r>
            <a:r>
              <a:rPr sz="2600" spc="8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alignment</a:t>
            </a:r>
            <a:r>
              <a:rPr sz="2600" spc="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with</a:t>
            </a:r>
            <a:r>
              <a:rPr sz="2600" spc="114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friendly</a:t>
            </a:r>
            <a:r>
              <a:rPr sz="2600" spc="12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witnesses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55733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pc="130" dirty="0"/>
              <a:t>FACTORS</a:t>
            </a:r>
            <a:r>
              <a:rPr spc="-90" dirty="0"/>
              <a:t> </a:t>
            </a:r>
            <a:r>
              <a:rPr spc="100" dirty="0"/>
              <a:t>TO</a:t>
            </a:r>
            <a:r>
              <a:rPr spc="-80" dirty="0"/>
              <a:t> </a:t>
            </a:r>
            <a:r>
              <a:rPr spc="110" dirty="0"/>
              <a:t>CONSIDER</a:t>
            </a:r>
            <a:r>
              <a:rPr spc="-60" dirty="0"/>
              <a:t> </a:t>
            </a:r>
            <a:r>
              <a:rPr spc="114" dirty="0"/>
              <a:t>FOR</a:t>
            </a:r>
            <a:r>
              <a:rPr spc="-95" dirty="0"/>
              <a:t> </a:t>
            </a:r>
            <a:r>
              <a:rPr spc="114" dirty="0"/>
              <a:t>CREDIBILITY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pc="-110" dirty="0"/>
              <a:t>©</a:t>
            </a:r>
            <a:r>
              <a:rPr dirty="0"/>
              <a:t> </a:t>
            </a:r>
            <a:r>
              <a:rPr spc="-25" dirty="0"/>
              <a:t>2022</a:t>
            </a:r>
            <a:r>
              <a:rPr spc="-20" dirty="0"/>
              <a:t> </a:t>
            </a:r>
            <a:r>
              <a:rPr dirty="0"/>
              <a:t>Association</a:t>
            </a:r>
            <a:r>
              <a:rPr spc="-20" dirty="0"/>
              <a:t> </a:t>
            </a:r>
            <a:r>
              <a:rPr spc="-10" dirty="0"/>
              <a:t>of</a:t>
            </a:r>
            <a:r>
              <a:rPr spc="-45" dirty="0"/>
              <a:t> </a:t>
            </a:r>
            <a:r>
              <a:rPr dirty="0"/>
              <a:t>Title</a:t>
            </a:r>
            <a:r>
              <a:rPr spc="-35" dirty="0"/>
              <a:t> </a:t>
            </a:r>
            <a:r>
              <a:rPr dirty="0"/>
              <a:t>IX</a:t>
            </a:r>
            <a:r>
              <a:rPr spc="5" dirty="0"/>
              <a:t> </a:t>
            </a:r>
            <a:r>
              <a:rPr spc="-10" dirty="0"/>
              <a:t>Administrators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1113" y="1471603"/>
            <a:ext cx="8223250" cy="4943475"/>
          </a:xfrm>
          <a:prstGeom prst="rect">
            <a:avLst/>
          </a:prstGeom>
        </p:spPr>
        <p:txBody>
          <a:bodyPr vert="horz" wrap="square" lIns="0" tIns="1854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60"/>
              </a:spcBef>
            </a:pPr>
            <a:r>
              <a:rPr sz="2600" b="1" spc="90" dirty="0">
                <a:latin typeface="Calibri"/>
                <a:cs typeface="Calibri"/>
              </a:rPr>
              <a:t>Corroborating</a:t>
            </a:r>
            <a:r>
              <a:rPr sz="2600" b="1" spc="-90" dirty="0">
                <a:latin typeface="Calibri"/>
                <a:cs typeface="Calibri"/>
              </a:rPr>
              <a:t> </a:t>
            </a:r>
            <a:r>
              <a:rPr sz="2600" b="1" spc="95" dirty="0">
                <a:latin typeface="Calibri"/>
                <a:cs typeface="Calibri"/>
              </a:rPr>
              <a:t>Evidence</a:t>
            </a:r>
            <a:r>
              <a:rPr sz="2600" b="1" spc="-15" dirty="0">
                <a:latin typeface="Calibri"/>
                <a:cs typeface="Calibri"/>
              </a:rPr>
              <a:t> </a:t>
            </a:r>
            <a:r>
              <a:rPr sz="2600" b="1" spc="70" dirty="0">
                <a:latin typeface="Calibri"/>
                <a:cs typeface="Calibri"/>
              </a:rPr>
              <a:t>(Cont.)</a:t>
            </a:r>
            <a:endParaRPr sz="2600">
              <a:latin typeface="Calibri"/>
              <a:cs typeface="Calibri"/>
            </a:endParaRPr>
          </a:p>
          <a:p>
            <a:pPr marL="325120" indent="-312420">
              <a:lnSpc>
                <a:spcPct val="100000"/>
              </a:lnSpc>
              <a:spcBef>
                <a:spcPts val="1365"/>
              </a:spcBef>
              <a:buSzPct val="101923"/>
              <a:buFont typeface="Wingdings"/>
              <a:buChar char=""/>
              <a:tabLst>
                <a:tab pos="325120" algn="l"/>
              </a:tabLst>
            </a:pPr>
            <a:r>
              <a:rPr sz="2600" spc="80" dirty="0">
                <a:latin typeface="Calibri"/>
                <a:cs typeface="Calibri"/>
              </a:rPr>
              <a:t>Can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spc="50" dirty="0">
                <a:latin typeface="Calibri"/>
                <a:cs typeface="Calibri"/>
              </a:rPr>
              <a:t>include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spc="50" dirty="0">
                <a:latin typeface="Calibri"/>
                <a:cs typeface="Calibri"/>
              </a:rPr>
              <a:t>contemporaneous</a:t>
            </a:r>
            <a:r>
              <a:rPr sz="2600" spc="-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witness</a:t>
            </a:r>
            <a:r>
              <a:rPr sz="2600" spc="-5" dirty="0">
                <a:latin typeface="Calibri"/>
                <a:cs typeface="Calibri"/>
              </a:rPr>
              <a:t> </a:t>
            </a:r>
            <a:r>
              <a:rPr sz="2600" spc="45" dirty="0">
                <a:latin typeface="Calibri"/>
                <a:cs typeface="Calibri"/>
              </a:rPr>
              <a:t>accounts</a:t>
            </a:r>
            <a:endParaRPr sz="2600">
              <a:latin typeface="Calibri"/>
              <a:cs typeface="Calibri"/>
            </a:endParaRPr>
          </a:p>
          <a:p>
            <a:pPr marL="706120" marR="479425" lvl="1" indent="-315595">
              <a:lnSpc>
                <a:spcPct val="101499"/>
              </a:lnSpc>
              <a:spcBef>
                <a:spcPts val="445"/>
              </a:spcBef>
              <a:buSzPct val="101923"/>
              <a:buFont typeface="Wingdings"/>
              <a:buChar char=""/>
              <a:tabLst>
                <a:tab pos="706120" algn="l"/>
              </a:tabLst>
            </a:pPr>
            <a:r>
              <a:rPr sz="2600" spc="-80" dirty="0">
                <a:latin typeface="Calibri"/>
                <a:cs typeface="Calibri"/>
              </a:rPr>
              <a:t>More</a:t>
            </a:r>
            <a:r>
              <a:rPr sz="2600" spc="2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“separate”</a:t>
            </a:r>
            <a:r>
              <a:rPr sz="2600" spc="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witness,</a:t>
            </a:r>
            <a:r>
              <a:rPr sz="2600" spc="2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greater</a:t>
            </a:r>
            <a:r>
              <a:rPr sz="2600" spc="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5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credibility boost</a:t>
            </a:r>
            <a:endParaRPr sz="2600">
              <a:latin typeface="Calibri"/>
              <a:cs typeface="Calibri"/>
            </a:endParaRPr>
          </a:p>
          <a:p>
            <a:pPr marL="325120" indent="-312420">
              <a:lnSpc>
                <a:spcPct val="100000"/>
              </a:lnSpc>
              <a:spcBef>
                <a:spcPts val="1370"/>
              </a:spcBef>
              <a:buSzPct val="101923"/>
              <a:buFont typeface="Wingdings"/>
              <a:buChar char=""/>
              <a:tabLst>
                <a:tab pos="325120" algn="l"/>
              </a:tabLst>
            </a:pPr>
            <a:r>
              <a:rPr sz="2600" dirty="0">
                <a:latin typeface="Calibri"/>
                <a:cs typeface="Calibri"/>
              </a:rPr>
              <a:t>Outcry</a:t>
            </a:r>
            <a:r>
              <a:rPr sz="2600" spc="8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witnesses</a:t>
            </a:r>
            <a:endParaRPr sz="2600">
              <a:latin typeface="Calibri"/>
              <a:cs typeface="Calibri"/>
            </a:endParaRPr>
          </a:p>
          <a:p>
            <a:pPr marL="706120" marR="250825" lvl="1" indent="-315595">
              <a:lnSpc>
                <a:spcPct val="101499"/>
              </a:lnSpc>
              <a:spcBef>
                <a:spcPts val="434"/>
              </a:spcBef>
              <a:buSzPct val="101923"/>
              <a:buFont typeface="Wingdings"/>
              <a:buChar char=""/>
              <a:tabLst>
                <a:tab pos="706120" algn="l"/>
              </a:tabLst>
            </a:pPr>
            <a:r>
              <a:rPr sz="2600" dirty="0">
                <a:latin typeface="Calibri"/>
                <a:cs typeface="Calibri"/>
              </a:rPr>
              <a:t>Does</a:t>
            </a:r>
            <a:r>
              <a:rPr sz="2600" spc="1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what</a:t>
            </a:r>
            <a:r>
              <a:rPr sz="2600" spc="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party</a:t>
            </a:r>
            <a:r>
              <a:rPr sz="2600" spc="40" dirty="0">
                <a:latin typeface="Calibri"/>
                <a:cs typeface="Calibri"/>
              </a:rPr>
              <a:t> </a:t>
            </a:r>
            <a:r>
              <a:rPr sz="2600" spc="60" dirty="0">
                <a:latin typeface="Calibri"/>
                <a:cs typeface="Calibri"/>
              </a:rPr>
              <a:t>said</a:t>
            </a:r>
            <a:r>
              <a:rPr sz="2600" spc="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then</a:t>
            </a:r>
            <a:r>
              <a:rPr sz="2600" spc="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line</a:t>
            </a:r>
            <a:r>
              <a:rPr sz="2600" spc="30" dirty="0">
                <a:latin typeface="Calibri"/>
                <a:cs typeface="Calibri"/>
              </a:rPr>
              <a:t> </a:t>
            </a:r>
            <a:r>
              <a:rPr sz="2600" spc="65" dirty="0">
                <a:latin typeface="Calibri"/>
                <a:cs typeface="Calibri"/>
              </a:rPr>
              <a:t>up</a:t>
            </a:r>
            <a:r>
              <a:rPr sz="2600" spc="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with</a:t>
            </a:r>
            <a:r>
              <a:rPr sz="2600" spc="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what</a:t>
            </a:r>
            <a:r>
              <a:rPr sz="2600" spc="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they</a:t>
            </a:r>
            <a:r>
              <a:rPr sz="2600" spc="10" dirty="0">
                <a:latin typeface="Calibri"/>
                <a:cs typeface="Calibri"/>
              </a:rPr>
              <a:t> </a:t>
            </a:r>
            <a:r>
              <a:rPr sz="2600" spc="30" dirty="0">
                <a:latin typeface="Calibri"/>
                <a:cs typeface="Calibri"/>
              </a:rPr>
              <a:t>say </a:t>
            </a:r>
            <a:r>
              <a:rPr sz="2600" spc="-20" dirty="0">
                <a:latin typeface="Calibri"/>
                <a:cs typeface="Calibri"/>
              </a:rPr>
              <a:t>now?</a:t>
            </a:r>
            <a:endParaRPr sz="2600">
              <a:latin typeface="Calibri"/>
              <a:cs typeface="Calibri"/>
            </a:endParaRPr>
          </a:p>
          <a:p>
            <a:pPr marL="325120" indent="-312420">
              <a:lnSpc>
                <a:spcPct val="100000"/>
              </a:lnSpc>
              <a:spcBef>
                <a:spcPts val="1365"/>
              </a:spcBef>
              <a:buSzPct val="101923"/>
              <a:buFont typeface="Wingdings"/>
              <a:buChar char=""/>
              <a:tabLst>
                <a:tab pos="325120" algn="l"/>
              </a:tabLst>
            </a:pPr>
            <a:r>
              <a:rPr sz="2600" spc="75" dirty="0">
                <a:latin typeface="Calibri"/>
                <a:cs typeface="Calibri"/>
              </a:rPr>
              <a:t>Pay</a:t>
            </a:r>
            <a:r>
              <a:rPr sz="2600" spc="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attention</a:t>
            </a:r>
            <a:r>
              <a:rPr sz="2600" spc="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to</a:t>
            </a:r>
            <a:r>
              <a:rPr sz="2600" spc="55" dirty="0">
                <a:latin typeface="Calibri"/>
                <a:cs typeface="Calibri"/>
              </a:rPr>
              <a:t> </a:t>
            </a:r>
            <a:r>
              <a:rPr sz="2600" spc="40" dirty="0">
                <a:latin typeface="Calibri"/>
                <a:cs typeface="Calibri"/>
              </a:rPr>
              <a:t>allegiances</a:t>
            </a:r>
            <a:endParaRPr sz="2600">
              <a:latin typeface="Calibri"/>
              <a:cs typeface="Calibri"/>
            </a:endParaRPr>
          </a:p>
          <a:p>
            <a:pPr marL="706120" lvl="1" indent="-315595">
              <a:lnSpc>
                <a:spcPct val="100000"/>
              </a:lnSpc>
              <a:spcBef>
                <a:spcPts val="495"/>
              </a:spcBef>
              <a:buSzPct val="101923"/>
              <a:buFont typeface="Wingdings"/>
              <a:buChar char=""/>
              <a:tabLst>
                <a:tab pos="706120" algn="l"/>
              </a:tabLst>
            </a:pPr>
            <a:r>
              <a:rPr sz="2600" dirty="0">
                <a:latin typeface="Calibri"/>
                <a:cs typeface="Calibri"/>
              </a:rPr>
              <a:t>Friends,</a:t>
            </a:r>
            <a:r>
              <a:rPr sz="2600" spc="2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roommates,</a:t>
            </a:r>
            <a:r>
              <a:rPr sz="2600" spc="2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teammates,</a:t>
            </a:r>
            <a:r>
              <a:rPr sz="2600" spc="229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group</a:t>
            </a:r>
            <a:r>
              <a:rPr sz="2600" spc="280" dirty="0">
                <a:latin typeface="Calibri"/>
                <a:cs typeface="Calibri"/>
              </a:rPr>
              <a:t> </a:t>
            </a:r>
            <a:r>
              <a:rPr sz="2600" spc="40" dirty="0">
                <a:latin typeface="Calibri"/>
                <a:cs typeface="Calibri"/>
              </a:rPr>
              <a:t>membership</a:t>
            </a:r>
            <a:endParaRPr sz="2600">
              <a:latin typeface="Calibri"/>
              <a:cs typeface="Calibri"/>
            </a:endParaRPr>
          </a:p>
          <a:p>
            <a:pPr marL="706120" lvl="1" indent="-315595">
              <a:lnSpc>
                <a:spcPct val="100000"/>
              </a:lnSpc>
              <a:spcBef>
                <a:spcPts val="490"/>
              </a:spcBef>
              <a:buSzPct val="101923"/>
              <a:buFont typeface="Wingdings"/>
              <a:buChar char=""/>
              <a:tabLst>
                <a:tab pos="706120" algn="l"/>
              </a:tabLst>
            </a:pPr>
            <a:r>
              <a:rPr sz="2600" spc="70" dirty="0">
                <a:latin typeface="Calibri"/>
                <a:cs typeface="Calibri"/>
              </a:rPr>
              <a:t>This</a:t>
            </a:r>
            <a:r>
              <a:rPr sz="2600" spc="100" dirty="0">
                <a:latin typeface="Calibri"/>
                <a:cs typeface="Calibri"/>
              </a:rPr>
              <a:t> </a:t>
            </a:r>
            <a:r>
              <a:rPr sz="2600" spc="70" dirty="0">
                <a:latin typeface="Calibri"/>
                <a:cs typeface="Calibri"/>
              </a:rPr>
              <a:t>can</a:t>
            </a:r>
            <a:r>
              <a:rPr sz="2600" spc="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work</a:t>
            </a:r>
            <a:r>
              <a:rPr sz="2600" spc="9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both</a:t>
            </a:r>
            <a:r>
              <a:rPr sz="2600" spc="9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directions</a:t>
            </a:r>
            <a:r>
              <a:rPr sz="2600" spc="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(e.g.,</a:t>
            </a:r>
            <a:r>
              <a:rPr sz="2600" spc="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honest</a:t>
            </a:r>
            <a:r>
              <a:rPr sz="2600" spc="8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roommate)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55733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pc="130" dirty="0"/>
              <a:t>FACTORS</a:t>
            </a:r>
            <a:r>
              <a:rPr spc="-90" dirty="0"/>
              <a:t> </a:t>
            </a:r>
            <a:r>
              <a:rPr spc="100" dirty="0"/>
              <a:t>TO</a:t>
            </a:r>
            <a:r>
              <a:rPr spc="-80" dirty="0"/>
              <a:t> </a:t>
            </a:r>
            <a:r>
              <a:rPr spc="110" dirty="0"/>
              <a:t>CONSIDER</a:t>
            </a:r>
            <a:r>
              <a:rPr spc="-60" dirty="0"/>
              <a:t> </a:t>
            </a:r>
            <a:r>
              <a:rPr spc="114" dirty="0"/>
              <a:t>FOR</a:t>
            </a:r>
            <a:r>
              <a:rPr spc="-95" dirty="0"/>
              <a:t> </a:t>
            </a:r>
            <a:r>
              <a:rPr spc="114" dirty="0"/>
              <a:t>CREDIBILITY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pc="-110" dirty="0"/>
              <a:t>©</a:t>
            </a:r>
            <a:r>
              <a:rPr dirty="0"/>
              <a:t> </a:t>
            </a:r>
            <a:r>
              <a:rPr spc="-25" dirty="0"/>
              <a:t>2022</a:t>
            </a:r>
            <a:r>
              <a:rPr spc="-20" dirty="0"/>
              <a:t> </a:t>
            </a:r>
            <a:r>
              <a:rPr dirty="0"/>
              <a:t>Association</a:t>
            </a:r>
            <a:r>
              <a:rPr spc="-20" dirty="0"/>
              <a:t> </a:t>
            </a:r>
            <a:r>
              <a:rPr spc="-10" dirty="0"/>
              <a:t>of</a:t>
            </a:r>
            <a:r>
              <a:rPr spc="-45" dirty="0"/>
              <a:t> </a:t>
            </a:r>
            <a:r>
              <a:rPr dirty="0"/>
              <a:t>Title</a:t>
            </a:r>
            <a:r>
              <a:rPr spc="-35" dirty="0"/>
              <a:t> </a:t>
            </a:r>
            <a:r>
              <a:rPr dirty="0"/>
              <a:t>IX</a:t>
            </a:r>
            <a:r>
              <a:rPr spc="5" dirty="0"/>
              <a:t> </a:t>
            </a:r>
            <a:r>
              <a:rPr spc="-10" dirty="0"/>
              <a:t>Administrators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854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60"/>
              </a:spcBef>
            </a:pPr>
            <a:r>
              <a:rPr spc="114" dirty="0"/>
              <a:t>Past</a:t>
            </a:r>
            <a:r>
              <a:rPr spc="-80" dirty="0"/>
              <a:t> </a:t>
            </a:r>
            <a:r>
              <a:rPr spc="75" dirty="0"/>
              <a:t>Record</a:t>
            </a:r>
          </a:p>
          <a:p>
            <a:pPr marL="325120" indent="-312420">
              <a:lnSpc>
                <a:spcPct val="100000"/>
              </a:lnSpc>
              <a:spcBef>
                <a:spcPts val="1365"/>
              </a:spcBef>
              <a:buSzPct val="101923"/>
              <a:buFont typeface="Wingdings"/>
              <a:buChar char=""/>
              <a:tabLst>
                <a:tab pos="325120" algn="l"/>
              </a:tabLst>
            </a:pPr>
            <a:r>
              <a:rPr b="0" spc="50" dirty="0">
                <a:latin typeface="Calibri"/>
                <a:cs typeface="Calibri"/>
              </a:rPr>
              <a:t>Is</a:t>
            </a:r>
            <a:r>
              <a:rPr b="0" spc="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there</a:t>
            </a:r>
            <a:r>
              <a:rPr b="0" spc="2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evidence</a:t>
            </a:r>
            <a:r>
              <a:rPr b="0" spc="-1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or</a:t>
            </a:r>
            <a:r>
              <a:rPr b="0" spc="3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records</a:t>
            </a:r>
            <a:r>
              <a:rPr b="0" spc="1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of</a:t>
            </a:r>
            <a:r>
              <a:rPr b="0" spc="50" dirty="0">
                <a:latin typeface="Calibri"/>
                <a:cs typeface="Calibri"/>
              </a:rPr>
              <a:t> </a:t>
            </a:r>
            <a:r>
              <a:rPr b="0" spc="55" dirty="0">
                <a:latin typeface="Calibri"/>
                <a:cs typeface="Calibri"/>
              </a:rPr>
              <a:t>past </a:t>
            </a:r>
            <a:r>
              <a:rPr b="0" spc="-10" dirty="0">
                <a:latin typeface="Calibri"/>
                <a:cs typeface="Calibri"/>
              </a:rPr>
              <a:t>misconduct?</a:t>
            </a:r>
          </a:p>
          <a:p>
            <a:pPr marL="325120" marR="5080" indent="-312420">
              <a:lnSpc>
                <a:spcPct val="101499"/>
              </a:lnSpc>
              <a:spcBef>
                <a:spcPts val="1320"/>
              </a:spcBef>
              <a:buSzPct val="101923"/>
              <a:buFont typeface="Wingdings"/>
              <a:buChar char=""/>
              <a:tabLst>
                <a:tab pos="325120" algn="l"/>
              </a:tabLst>
            </a:pPr>
            <a:r>
              <a:rPr b="0" spc="-35" dirty="0">
                <a:latin typeface="Calibri"/>
                <a:cs typeface="Calibri"/>
              </a:rPr>
              <a:t>Are</a:t>
            </a:r>
            <a:r>
              <a:rPr b="0" spc="8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there</a:t>
            </a:r>
            <a:r>
              <a:rPr b="0" spc="114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determinations</a:t>
            </a:r>
            <a:r>
              <a:rPr b="0" spc="10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of</a:t>
            </a:r>
            <a:r>
              <a:rPr b="0" spc="15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responsibility</a:t>
            </a:r>
            <a:r>
              <a:rPr b="0" spc="9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for</a:t>
            </a:r>
            <a:r>
              <a:rPr b="0" spc="125" dirty="0">
                <a:latin typeface="Calibri"/>
                <a:cs typeface="Calibri"/>
              </a:rPr>
              <a:t> </a:t>
            </a:r>
            <a:r>
              <a:rPr b="0" spc="40" dirty="0">
                <a:latin typeface="Calibri"/>
                <a:cs typeface="Calibri"/>
              </a:rPr>
              <a:t>substantially </a:t>
            </a:r>
            <a:r>
              <a:rPr b="0" spc="50" dirty="0">
                <a:latin typeface="Calibri"/>
                <a:cs typeface="Calibri"/>
              </a:rPr>
              <a:t>similar</a:t>
            </a:r>
            <a:r>
              <a:rPr b="0" spc="-9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misconduct?</a:t>
            </a:r>
          </a:p>
          <a:p>
            <a:pPr marL="325120" indent="-312420">
              <a:lnSpc>
                <a:spcPct val="100000"/>
              </a:lnSpc>
              <a:spcBef>
                <a:spcPts val="1370"/>
              </a:spcBef>
              <a:buSzPct val="101923"/>
              <a:buFont typeface="Wingdings"/>
              <a:buChar char=""/>
              <a:tabLst>
                <a:tab pos="325120" algn="l"/>
              </a:tabLst>
            </a:pPr>
            <a:r>
              <a:rPr b="0" spc="75" dirty="0">
                <a:latin typeface="Calibri"/>
                <a:cs typeface="Calibri"/>
              </a:rPr>
              <a:t>Check</a:t>
            </a:r>
            <a:r>
              <a:rPr b="0" spc="-3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record</a:t>
            </a:r>
            <a:r>
              <a:rPr b="0" spc="-4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for</a:t>
            </a:r>
            <a:r>
              <a:rPr b="0" spc="-5" dirty="0">
                <a:latin typeface="Calibri"/>
                <a:cs typeface="Calibri"/>
              </a:rPr>
              <a:t> </a:t>
            </a:r>
            <a:r>
              <a:rPr b="0" spc="55" dirty="0">
                <a:latin typeface="Calibri"/>
                <a:cs typeface="Calibri"/>
              </a:rPr>
              <a:t>past</a:t>
            </a:r>
            <a:r>
              <a:rPr b="0" spc="-10" dirty="0">
                <a:latin typeface="Calibri"/>
                <a:cs typeface="Calibri"/>
              </a:rPr>
              <a:t> </a:t>
            </a:r>
            <a:r>
              <a:rPr b="0" spc="40" dirty="0">
                <a:latin typeface="Calibri"/>
                <a:cs typeface="Calibri"/>
              </a:rPr>
              <a:t>allegations</a:t>
            </a:r>
          </a:p>
          <a:p>
            <a:pPr marL="705485" marR="219075" lvl="1" indent="-315595">
              <a:lnSpc>
                <a:spcPct val="101499"/>
              </a:lnSpc>
              <a:spcBef>
                <a:spcPts val="445"/>
              </a:spcBef>
              <a:buSzPct val="101923"/>
              <a:buFont typeface="Wingdings"/>
              <a:buChar char=""/>
              <a:tabLst>
                <a:tab pos="705485" algn="l"/>
              </a:tabLst>
            </a:pPr>
            <a:r>
              <a:rPr sz="2600" spc="50" dirty="0">
                <a:latin typeface="Calibri"/>
                <a:cs typeface="Calibri"/>
              </a:rPr>
              <a:t>Even</a:t>
            </a:r>
            <a:r>
              <a:rPr sz="2600" spc="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if</a:t>
            </a:r>
            <a:r>
              <a:rPr sz="2600" spc="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found</a:t>
            </a:r>
            <a:r>
              <a:rPr sz="2600" spc="10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“not</a:t>
            </a:r>
            <a:r>
              <a:rPr sz="2600" spc="1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responsible,”</a:t>
            </a:r>
            <a:r>
              <a:rPr sz="2600" spc="50" dirty="0">
                <a:latin typeface="Calibri"/>
                <a:cs typeface="Calibri"/>
              </a:rPr>
              <a:t> </a:t>
            </a:r>
            <a:r>
              <a:rPr sz="2600" spc="60" dirty="0">
                <a:latin typeface="Calibri"/>
                <a:cs typeface="Calibri"/>
              </a:rPr>
              <a:t>may</a:t>
            </a:r>
            <a:r>
              <a:rPr sz="2600" spc="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evidence</a:t>
            </a:r>
            <a:r>
              <a:rPr sz="2600" spc="3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pattern </a:t>
            </a:r>
            <a:r>
              <a:rPr sz="2600" dirty="0">
                <a:latin typeface="Calibri"/>
                <a:cs typeface="Calibri"/>
              </a:rPr>
              <a:t>or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proclivity</a:t>
            </a:r>
            <a:endParaRPr sz="2600">
              <a:latin typeface="Calibri"/>
              <a:cs typeface="Calibri"/>
            </a:endParaRPr>
          </a:p>
          <a:p>
            <a:pPr marL="325120" indent="-312420">
              <a:lnSpc>
                <a:spcPct val="100000"/>
              </a:lnSpc>
              <a:spcBef>
                <a:spcPts val="1370"/>
              </a:spcBef>
              <a:buSzPct val="101923"/>
              <a:buFont typeface="Wingdings"/>
              <a:buChar char=""/>
              <a:tabLst>
                <a:tab pos="325120" algn="l"/>
              </a:tabLst>
            </a:pPr>
            <a:r>
              <a:rPr b="0" dirty="0">
                <a:latin typeface="Calibri"/>
                <a:cs typeface="Calibri"/>
              </a:rPr>
              <a:t>Written/verbal</a:t>
            </a:r>
            <a:r>
              <a:rPr b="0" spc="20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statements,</a:t>
            </a:r>
            <a:r>
              <a:rPr b="0" spc="14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pre-existing</a:t>
            </a:r>
            <a:r>
              <a:rPr b="0" spc="16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relationship</a:t>
            </a:r>
          </a:p>
          <a:p>
            <a:pPr marL="325120" marR="1338580" indent="-312420">
              <a:lnSpc>
                <a:spcPct val="101499"/>
              </a:lnSpc>
              <a:spcBef>
                <a:spcPts val="1320"/>
              </a:spcBef>
              <a:buSzPct val="101923"/>
              <a:buFont typeface="Wingdings"/>
              <a:buChar char=""/>
              <a:tabLst>
                <a:tab pos="325120" algn="l"/>
              </a:tabLst>
            </a:pPr>
            <a:r>
              <a:rPr b="0" dirty="0">
                <a:latin typeface="Calibri"/>
                <a:cs typeface="Calibri"/>
              </a:rPr>
              <a:t>Use</a:t>
            </a:r>
            <a:r>
              <a:rPr b="0" spc="1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caution;</a:t>
            </a:r>
            <a:r>
              <a:rPr b="0" spc="-15" dirty="0">
                <a:latin typeface="Calibri"/>
                <a:cs typeface="Calibri"/>
              </a:rPr>
              <a:t> </a:t>
            </a:r>
            <a:r>
              <a:rPr b="0" spc="55" dirty="0">
                <a:latin typeface="Calibri"/>
                <a:cs typeface="Calibri"/>
              </a:rPr>
              <a:t>past</a:t>
            </a:r>
            <a:r>
              <a:rPr b="0" spc="15" dirty="0">
                <a:latin typeface="Calibri"/>
                <a:cs typeface="Calibri"/>
              </a:rPr>
              <a:t> </a:t>
            </a:r>
            <a:r>
              <a:rPr b="0" spc="50" dirty="0">
                <a:latin typeface="Calibri"/>
                <a:cs typeface="Calibri"/>
              </a:rPr>
              <a:t>violations</a:t>
            </a:r>
            <a:r>
              <a:rPr b="0" spc="35" dirty="0">
                <a:latin typeface="Calibri"/>
                <a:cs typeface="Calibri"/>
              </a:rPr>
              <a:t> </a:t>
            </a:r>
            <a:r>
              <a:rPr b="0" spc="65" dirty="0">
                <a:latin typeface="Calibri"/>
                <a:cs typeface="Calibri"/>
              </a:rPr>
              <a:t>do</a:t>
            </a:r>
            <a:r>
              <a:rPr b="0" spc="2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not</a:t>
            </a:r>
            <a:r>
              <a:rPr b="0" spc="20" dirty="0">
                <a:latin typeface="Calibri"/>
                <a:cs typeface="Calibri"/>
              </a:rPr>
              <a:t> </a:t>
            </a:r>
            <a:r>
              <a:rPr b="0" spc="55" dirty="0">
                <a:latin typeface="Calibri"/>
                <a:cs typeface="Calibri"/>
              </a:rPr>
              <a:t>mean</a:t>
            </a:r>
            <a:r>
              <a:rPr b="0" spc="-2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current </a:t>
            </a:r>
            <a:r>
              <a:rPr b="0" spc="40" dirty="0">
                <a:latin typeface="Calibri"/>
                <a:cs typeface="Calibri"/>
              </a:rPr>
              <a:t>violations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2655</TotalTime>
  <Words>835</Words>
  <Application>Microsoft Office PowerPoint</Application>
  <PresentationFormat>Custom</PresentationFormat>
  <Paragraphs>107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Arial Black</vt:lpstr>
      <vt:lpstr>Calibri</vt:lpstr>
      <vt:lpstr>Palatino Linotype</vt:lpstr>
      <vt:lpstr>Wingdings</vt:lpstr>
      <vt:lpstr>Office Theme</vt:lpstr>
      <vt:lpstr>UNDERSTANDING CREDIBILITY IN THE DECISION PROCESS</vt:lpstr>
      <vt:lpstr>WHAT IS CREDIBILITY?</vt:lpstr>
      <vt:lpstr>CREDIBILITY</vt:lpstr>
      <vt:lpstr>FACTORS TO CONSIDER FOR CREDIBILITY</vt:lpstr>
      <vt:lpstr>FACTORS TO CONSIDER FOR CREDIBILITY</vt:lpstr>
      <vt:lpstr>FACTORS TO CONSIDER FOR CREDIBILITY</vt:lpstr>
      <vt:lpstr>FACTORS TO CONSIDER FOR CREDIBILITY</vt:lpstr>
      <vt:lpstr>FACTORS TO CONSIDER FOR CREDIBILITY</vt:lpstr>
      <vt:lpstr>FACTORS TO CONSIDER FOR CREDIBILITY</vt:lpstr>
      <vt:lpstr>FACTORS TO CONSIDER FOR CREDIBILITY</vt:lpstr>
      <vt:lpstr>CREDIBILITY ASSESSMENTS IN INVESTIGATION REPORTS</vt:lpstr>
      <vt:lpstr>CREDIBILITY IN THE HEARING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Title IX Hearing Officer and Decision-Maker_Course Slides_FINAL_8.3.2022</dc:title>
  <dc:creator>AllisonCampbell</dc:creator>
  <cp:lastModifiedBy>Administrator</cp:lastModifiedBy>
  <cp:revision>3</cp:revision>
  <dcterms:created xsi:type="dcterms:W3CDTF">2023-09-27T18:35:34Z</dcterms:created>
  <dcterms:modified xsi:type="dcterms:W3CDTF">2023-09-29T14:51:03Z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2023-09-27T00:00:00Z</vt:filetime>
  </property>
  <property fmtid="{D5CDD505-2E9C-101B-9397-08002B2CF9AE}" pid="3" name="LastSaved">
    <vt:filetime>2023-09-27T00:00:00Z</vt:filetime>
  </property>
  <property fmtid="{D5CDD505-2E9C-101B-9397-08002B2CF9AE}" pid="4" name="Producer">
    <vt:lpwstr>Microsoft: Print To PDF</vt:lpwstr>
  </property>
</Properties>
</file>