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86" r:id="rId3"/>
    <p:sldId id="287" r:id="rId4"/>
    <p:sldId id="265" r:id="rId5"/>
    <p:sldId id="270" r:id="rId6"/>
    <p:sldId id="267" r:id="rId7"/>
    <p:sldId id="289" r:id="rId8"/>
    <p:sldId id="290" r:id="rId9"/>
    <p:sldId id="291" r:id="rId10"/>
    <p:sldId id="292" r:id="rId11"/>
    <p:sldId id="293" r:id="rId12"/>
    <p:sldId id="294" r:id="rId13"/>
    <p:sldId id="295" r:id="rId14"/>
    <p:sldId id="296" r:id="rId15"/>
    <p:sldId id="274"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Roboto" panose="02000000000000000000" pitchFamily="2" charset="0"/>
      <p:regular r:id="rId22"/>
      <p:bold r:id="rId23"/>
      <p:italic r:id="rId24"/>
      <p:boldItalic r:id="rId25"/>
    </p:embeddedFont>
    <p:embeddedFont>
      <p:font typeface="Roboto Slab" pitchFamily="2"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iu/qNdV9v+v8bI0qMnyGXLsTToo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 name="Google Shape;3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report vs Complaint</a:t>
            </a:r>
          </a:p>
        </p:txBody>
      </p:sp>
      <p:sp>
        <p:nvSpPr>
          <p:cNvPr id="4" name="Slide Number Placeholder 3"/>
          <p:cNvSpPr>
            <a:spLocks noGrp="1"/>
          </p:cNvSpPr>
          <p:nvPr>
            <p:ph type="sldNum" sz="quarter" idx="5"/>
          </p:nvPr>
        </p:nvSpPr>
        <p:spPr/>
        <p:txBody>
          <a:bodyPr/>
          <a:lstStyle/>
          <a:p>
            <a:fld id="{6BA9512C-1A53-48BF-87AF-FF83DFA39E84}" type="slidenum">
              <a:rPr lang="en-US" smtClean="0"/>
              <a:t>4</a:t>
            </a:fld>
            <a:endParaRPr lang="en-US"/>
          </a:p>
        </p:txBody>
      </p:sp>
    </p:spTree>
    <p:extLst>
      <p:ext uri="{BB962C8B-B14F-4D97-AF65-F5344CB8AC3E}">
        <p14:creationId xmlns:p14="http://schemas.microsoft.com/office/powerpoint/2010/main" val="3908681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option it either fits or </a:t>
            </a:r>
            <a:r>
              <a:rPr lang="en-US" dirty="0" err="1"/>
              <a:t>doesnt</a:t>
            </a:r>
            <a:endParaRPr lang="en-US" dirty="0"/>
          </a:p>
        </p:txBody>
      </p:sp>
      <p:sp>
        <p:nvSpPr>
          <p:cNvPr id="4" name="Slide Number Placeholder 3"/>
          <p:cNvSpPr>
            <a:spLocks noGrp="1"/>
          </p:cNvSpPr>
          <p:nvPr>
            <p:ph type="sldNum" sz="quarter" idx="5"/>
          </p:nvPr>
        </p:nvSpPr>
        <p:spPr/>
        <p:txBody>
          <a:bodyPr/>
          <a:lstStyle/>
          <a:p>
            <a:fld id="{6BA9512C-1A53-48BF-87AF-FF83DFA39E84}" type="slidenum">
              <a:rPr lang="en-US" smtClean="0"/>
              <a:t>5</a:t>
            </a:fld>
            <a:endParaRPr lang="en-US"/>
          </a:p>
        </p:txBody>
      </p:sp>
    </p:spTree>
    <p:extLst>
      <p:ext uri="{BB962C8B-B14F-4D97-AF65-F5344CB8AC3E}">
        <p14:creationId xmlns:p14="http://schemas.microsoft.com/office/powerpoint/2010/main" val="2945773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1"/>
          <p:cNvSpPr txBox="1">
            <a:spLocks noGrp="1"/>
          </p:cNvSpPr>
          <p:nvPr>
            <p:ph type="ctrTitle"/>
          </p:nvPr>
        </p:nvSpPr>
        <p:spPr>
          <a:xfrm>
            <a:off x="2117558" y="3869357"/>
            <a:ext cx="9529010" cy="198917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Roboto Slab"/>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1"/>
          <p:cNvSpPr txBox="1">
            <a:spLocks noGrp="1"/>
          </p:cNvSpPr>
          <p:nvPr>
            <p:ph type="subTitle" idx="1"/>
          </p:nvPr>
        </p:nvSpPr>
        <p:spPr>
          <a:xfrm>
            <a:off x="2117558" y="6073541"/>
            <a:ext cx="9529010" cy="56067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22"/>
          <p:cNvSpPr txBox="1">
            <a:spLocks noGrp="1"/>
          </p:cNvSpPr>
          <p:nvPr>
            <p:ph type="title"/>
          </p:nvPr>
        </p:nvSpPr>
        <p:spPr>
          <a:xfrm>
            <a:off x="2002054" y="365125"/>
            <a:ext cx="965414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2"/>
          <p:cNvSpPr txBox="1">
            <a:spLocks noGrp="1"/>
          </p:cNvSpPr>
          <p:nvPr>
            <p:ph type="body" idx="1"/>
          </p:nvPr>
        </p:nvSpPr>
        <p:spPr>
          <a:xfrm>
            <a:off x="2002054" y="1825625"/>
            <a:ext cx="9654140" cy="48094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
        <p:cNvGrpSpPr/>
        <p:nvPr/>
      </p:nvGrpSpPr>
      <p:grpSpPr>
        <a:xfrm>
          <a:off x="0" y="0"/>
          <a:ext cx="0" cy="0"/>
          <a:chOff x="0" y="0"/>
          <a:chExt cx="0" cy="0"/>
        </a:xfrm>
      </p:grpSpPr>
      <p:sp>
        <p:nvSpPr>
          <p:cNvPr id="20" name="Google Shape;20;p24"/>
          <p:cNvSpPr txBox="1">
            <a:spLocks noGrp="1"/>
          </p:cNvSpPr>
          <p:nvPr>
            <p:ph type="title"/>
          </p:nvPr>
        </p:nvSpPr>
        <p:spPr>
          <a:xfrm>
            <a:off x="2002054" y="365125"/>
            <a:ext cx="965414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4"/>
          <p:cNvSpPr txBox="1">
            <a:spLocks noGrp="1"/>
          </p:cNvSpPr>
          <p:nvPr>
            <p:ph type="body" idx="1"/>
          </p:nvPr>
        </p:nvSpPr>
        <p:spPr>
          <a:xfrm>
            <a:off x="2002054" y="1825625"/>
            <a:ext cx="4523874" cy="47388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24"/>
          <p:cNvSpPr txBox="1">
            <a:spLocks noGrp="1"/>
          </p:cNvSpPr>
          <p:nvPr>
            <p:ph type="body" idx="2"/>
          </p:nvPr>
        </p:nvSpPr>
        <p:spPr>
          <a:xfrm>
            <a:off x="6670306" y="1825625"/>
            <a:ext cx="4985887" cy="47388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3"/>
        <p:cNvGrpSpPr/>
        <p:nvPr/>
      </p:nvGrpSpPr>
      <p:grpSpPr>
        <a:xfrm>
          <a:off x="0" y="0"/>
          <a:ext cx="0" cy="0"/>
          <a:chOff x="0" y="0"/>
          <a:chExt cx="0" cy="0"/>
        </a:xfrm>
      </p:grpSpPr>
      <p:sp>
        <p:nvSpPr>
          <p:cNvPr id="24" name="Google Shape;24;p25"/>
          <p:cNvSpPr txBox="1">
            <a:spLocks noGrp="1"/>
          </p:cNvSpPr>
          <p:nvPr>
            <p:ph type="title"/>
          </p:nvPr>
        </p:nvSpPr>
        <p:spPr>
          <a:xfrm>
            <a:off x="1992429" y="457200"/>
            <a:ext cx="337846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Roboto Slab"/>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5"/>
          <p:cNvSpPr txBox="1">
            <a:spLocks noGrp="1"/>
          </p:cNvSpPr>
          <p:nvPr>
            <p:ph type="body" idx="1"/>
          </p:nvPr>
        </p:nvSpPr>
        <p:spPr>
          <a:xfrm>
            <a:off x="5568199" y="457200"/>
            <a:ext cx="6172200" cy="612648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6" name="Google Shape;26;p25"/>
          <p:cNvSpPr txBox="1">
            <a:spLocks noGrp="1"/>
          </p:cNvSpPr>
          <p:nvPr>
            <p:ph type="body" idx="2"/>
          </p:nvPr>
        </p:nvSpPr>
        <p:spPr>
          <a:xfrm>
            <a:off x="1992429" y="2057400"/>
            <a:ext cx="337846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28D0C-C3F1-7C48-B97F-F2331941D2C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93933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0"/>
          <p:cNvSpPr txBox="1">
            <a:spLocks noGrp="1"/>
          </p:cNvSpPr>
          <p:nvPr>
            <p:ph type="title"/>
          </p:nvPr>
        </p:nvSpPr>
        <p:spPr>
          <a:xfrm>
            <a:off x="2002054" y="365125"/>
            <a:ext cx="965414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Roboto Slab"/>
              <a:buNone/>
              <a:defRPr sz="4400" b="1" i="0" u="none" strike="noStrike" cap="none">
                <a:solidFill>
                  <a:schemeClr val="dk1"/>
                </a:solidFill>
                <a:latin typeface="Roboto Slab"/>
                <a:ea typeface="Roboto Slab"/>
                <a:cs typeface="Roboto Slab"/>
                <a:sym typeface="Roboto Slab"/>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0"/>
          <p:cNvSpPr txBox="1">
            <a:spLocks noGrp="1"/>
          </p:cNvSpPr>
          <p:nvPr>
            <p:ph type="body" idx="1"/>
          </p:nvPr>
        </p:nvSpPr>
        <p:spPr>
          <a:xfrm>
            <a:off x="2002054" y="1825625"/>
            <a:ext cx="9654140" cy="480940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Roboto"/>
                <a:ea typeface="Roboto"/>
                <a:cs typeface="Roboto"/>
                <a:sym typeface="Robo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0"/>
          <p:cNvSpPr/>
          <p:nvPr/>
        </p:nvSpPr>
        <p:spPr>
          <a:xfrm>
            <a:off x="0" y="-126"/>
            <a:ext cx="1817482" cy="6868135"/>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Roboto"/>
              <a:ea typeface="Roboto"/>
              <a:cs typeface="Roboto"/>
              <a:sym typeface="Roboto"/>
            </a:endParaRPr>
          </a:p>
        </p:txBody>
      </p:sp>
      <p:pic>
        <p:nvPicPr>
          <p:cNvPr id="9" name="Google Shape;9;p20"/>
          <p:cNvPicPr preferRelativeResize="0"/>
          <p:nvPr/>
        </p:nvPicPr>
        <p:blipFill rotWithShape="1">
          <a:blip r:embed="rId8">
            <a:alphaModFix/>
          </a:blip>
          <a:srcRect/>
          <a:stretch/>
        </p:blipFill>
        <p:spPr>
          <a:xfrm>
            <a:off x="255689" y="222971"/>
            <a:ext cx="1313919" cy="1975699"/>
          </a:xfrm>
          <a:prstGeom prst="rect">
            <a:avLst/>
          </a:prstGeom>
          <a:noFill/>
          <a:ln>
            <a:noFill/>
          </a:ln>
        </p:spPr>
      </p:pic>
      <p:pic>
        <p:nvPicPr>
          <p:cNvPr id="10" name="Google Shape;10;p20"/>
          <p:cNvPicPr preferRelativeResize="0"/>
          <p:nvPr/>
        </p:nvPicPr>
        <p:blipFill rotWithShape="1">
          <a:blip r:embed="rId9">
            <a:alphaModFix/>
          </a:blip>
          <a:srcRect/>
          <a:stretch/>
        </p:blipFill>
        <p:spPr>
          <a:xfrm>
            <a:off x="433087" y="6205287"/>
            <a:ext cx="951307" cy="42974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hyperlink" Target="https://www.justice.gov/crt/title-ix#3.%C2%A0%20Retaliatio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justice.gov/crt/title-ix#3.%C2%A0%20Retaliatio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2.ed.gov/about/offices/list/ocr/docs/202107-qa-titleix.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2.ed.gov/about/offices/list/ocr/docs/202107-qa-titleix.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info.gov/link/uscode/34/12291" TargetMode="External"/><Relationship Id="rId2" Type="http://schemas.openxmlformats.org/officeDocument/2006/relationships/hyperlink" Target="https://www.govinfo.gov/link/uscode/20/109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Google Shape;32;p1"/>
          <p:cNvSpPr txBox="1">
            <a:spLocks noGrp="1"/>
          </p:cNvSpPr>
          <p:nvPr>
            <p:ph type="ctrTitle"/>
          </p:nvPr>
        </p:nvSpPr>
        <p:spPr>
          <a:xfrm>
            <a:off x="2042600" y="3142429"/>
            <a:ext cx="9598020" cy="112635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ct val="100000"/>
              <a:buFont typeface="Roboto Slab"/>
              <a:buNone/>
            </a:pPr>
            <a:r>
              <a:rPr lang="en-US" sz="5500" b="1" dirty="0">
                <a:latin typeface="Roboto Slab"/>
                <a:ea typeface="Roboto Slab"/>
                <a:cs typeface="Roboto Slab"/>
                <a:sym typeface="Roboto Slab"/>
              </a:rPr>
              <a:t>Title IX-Retaliation </a:t>
            </a:r>
            <a:endParaRPr dirty="0"/>
          </a:p>
        </p:txBody>
      </p:sp>
      <p:sp>
        <p:nvSpPr>
          <p:cNvPr id="33" name="Google Shape;33;p1"/>
          <p:cNvSpPr txBox="1">
            <a:spLocks noGrp="1"/>
          </p:cNvSpPr>
          <p:nvPr>
            <p:ph type="subTitle" idx="1"/>
          </p:nvPr>
        </p:nvSpPr>
        <p:spPr>
          <a:xfrm>
            <a:off x="2042600" y="4517571"/>
            <a:ext cx="9598020" cy="159555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2400"/>
              <a:buNone/>
            </a:pPr>
            <a:r>
              <a:rPr lang="en-US" b="1" dirty="0">
                <a:solidFill>
                  <a:schemeClr val="dk2"/>
                </a:solidFill>
                <a:latin typeface="Roboto"/>
                <a:ea typeface="Roboto"/>
                <a:cs typeface="Roboto"/>
                <a:sym typeface="Roboto"/>
              </a:rPr>
              <a:t>Ian Parker</a:t>
            </a:r>
            <a:endParaRPr dirty="0"/>
          </a:p>
          <a:p>
            <a:pPr marL="0" lvl="0" indent="0" algn="l" rtl="0">
              <a:lnSpc>
                <a:spcPct val="90000"/>
              </a:lnSpc>
              <a:spcBef>
                <a:spcPts val="1000"/>
              </a:spcBef>
              <a:spcAft>
                <a:spcPts val="0"/>
              </a:spcAft>
              <a:buClr>
                <a:schemeClr val="dk2"/>
              </a:buClr>
              <a:buSzPts val="2400"/>
              <a:buNone/>
            </a:pPr>
            <a:r>
              <a:rPr lang="en-US" b="1" dirty="0"/>
              <a:t>Rendezvous 235</a:t>
            </a:r>
            <a:endParaRPr dirty="0"/>
          </a:p>
          <a:p>
            <a:pPr marL="0" lvl="0" indent="0" algn="l" rtl="0">
              <a:lnSpc>
                <a:spcPct val="90000"/>
              </a:lnSpc>
              <a:spcBef>
                <a:spcPts val="1000"/>
              </a:spcBef>
              <a:spcAft>
                <a:spcPts val="0"/>
              </a:spcAft>
              <a:buClr>
                <a:schemeClr val="dk2"/>
              </a:buClr>
              <a:buSzPts val="2400"/>
              <a:buNone/>
            </a:pPr>
            <a:r>
              <a:rPr lang="en-US" b="1" dirty="0"/>
              <a:t>ianparker@isu.edu</a:t>
            </a:r>
            <a:endParaRPr dirty="0"/>
          </a:p>
          <a:p>
            <a:pPr marL="0" lvl="0" indent="0" algn="l" rtl="0">
              <a:lnSpc>
                <a:spcPct val="90000"/>
              </a:lnSpc>
              <a:spcBef>
                <a:spcPts val="1000"/>
              </a:spcBef>
              <a:spcAft>
                <a:spcPts val="0"/>
              </a:spcAft>
              <a:buClr>
                <a:schemeClr val="dk2"/>
              </a:buClr>
              <a:buSzPts val="2400"/>
              <a:buNone/>
            </a:pPr>
            <a:endParaRPr b="1" dirty="0">
              <a:solidFill>
                <a:schemeClr val="dk2"/>
              </a:solidFill>
              <a:latin typeface="Roboto"/>
              <a:ea typeface="Roboto"/>
              <a:cs typeface="Roboto"/>
              <a:sym typeface="Roboto"/>
            </a:endParaRPr>
          </a:p>
        </p:txBody>
      </p:sp>
      <p:sp>
        <p:nvSpPr>
          <p:cNvPr id="34" name="Google Shape;34;p1"/>
          <p:cNvSpPr/>
          <p:nvPr/>
        </p:nvSpPr>
        <p:spPr>
          <a:xfrm>
            <a:off x="0" y="-126"/>
            <a:ext cx="1817482" cy="6868135"/>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Roboto"/>
              <a:ea typeface="Roboto"/>
              <a:cs typeface="Roboto"/>
              <a:sym typeface="Roboto"/>
            </a:endParaRPr>
          </a:p>
        </p:txBody>
      </p:sp>
      <p:pic>
        <p:nvPicPr>
          <p:cNvPr id="35" name="Google Shape;35;p1"/>
          <p:cNvPicPr preferRelativeResize="0"/>
          <p:nvPr/>
        </p:nvPicPr>
        <p:blipFill rotWithShape="1">
          <a:blip r:embed="rId3">
            <a:alphaModFix/>
          </a:blip>
          <a:srcRect/>
          <a:stretch/>
        </p:blipFill>
        <p:spPr>
          <a:xfrm>
            <a:off x="255689" y="222971"/>
            <a:ext cx="1313919" cy="1975699"/>
          </a:xfrm>
          <a:prstGeom prst="rect">
            <a:avLst/>
          </a:prstGeom>
          <a:noFill/>
          <a:ln>
            <a:noFill/>
          </a:ln>
        </p:spPr>
      </p:pic>
      <p:pic>
        <p:nvPicPr>
          <p:cNvPr id="36" name="Google Shape;36;p1"/>
          <p:cNvPicPr preferRelativeResize="0"/>
          <p:nvPr/>
        </p:nvPicPr>
        <p:blipFill rotWithShape="1">
          <a:blip r:embed="rId4">
            <a:alphaModFix/>
          </a:blip>
          <a:srcRect/>
          <a:stretch/>
        </p:blipFill>
        <p:spPr>
          <a:xfrm>
            <a:off x="433087" y="6205287"/>
            <a:ext cx="951307" cy="42974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78082-48D8-4532-9126-590695F8428A}"/>
              </a:ext>
            </a:extLst>
          </p:cNvPr>
          <p:cNvSpPr>
            <a:spLocks noGrp="1"/>
          </p:cNvSpPr>
          <p:nvPr>
            <p:ph type="title"/>
          </p:nvPr>
        </p:nvSpPr>
        <p:spPr/>
        <p:txBody>
          <a:bodyPr/>
          <a:lstStyle/>
          <a:p>
            <a:r>
              <a:rPr lang="en-US" dirty="0"/>
              <a:t>What is Retaliation?</a:t>
            </a:r>
          </a:p>
        </p:txBody>
      </p:sp>
      <p:sp>
        <p:nvSpPr>
          <p:cNvPr id="3" name="Text Placeholder 2">
            <a:extLst>
              <a:ext uri="{FF2B5EF4-FFF2-40B4-BE49-F238E27FC236}">
                <a16:creationId xmlns:a16="http://schemas.microsoft.com/office/drawing/2014/main" id="{0FCA15F3-0F0D-44BF-A045-06072549CD88}"/>
              </a:ext>
            </a:extLst>
          </p:cNvPr>
          <p:cNvSpPr>
            <a:spLocks noGrp="1"/>
          </p:cNvSpPr>
          <p:nvPr>
            <p:ph type="body" idx="1"/>
          </p:nvPr>
        </p:nvSpPr>
        <p:spPr/>
        <p:txBody>
          <a:bodyPr>
            <a:normAutofit lnSpcReduction="10000"/>
          </a:bodyPr>
          <a:lstStyle/>
          <a:p>
            <a:pPr algn="l"/>
            <a:r>
              <a:rPr lang="en-US" b="0" i="0" dirty="0">
                <a:solidFill>
                  <a:srgbClr val="171E24"/>
                </a:solidFill>
                <a:effectLst/>
                <a:latin typeface="Roboto" panose="02000000000000000000" pitchFamily="2" charset="0"/>
                <a:ea typeface="Roboto" panose="02000000000000000000" pitchFamily="2" charset="0"/>
              </a:rPr>
              <a:t>Four elements must be established to make out a prima facie case of retaliation:</a:t>
            </a:r>
          </a:p>
          <a:p>
            <a:pPr lvl="1"/>
            <a:r>
              <a:rPr lang="en-US" b="0" i="0" dirty="0">
                <a:solidFill>
                  <a:srgbClr val="171E24"/>
                </a:solidFill>
                <a:effectLst/>
                <a:latin typeface="Roboto" panose="02000000000000000000" pitchFamily="2" charset="0"/>
                <a:ea typeface="Roboto" panose="02000000000000000000" pitchFamily="2" charset="0"/>
              </a:rPr>
              <a:t>The complainant engaged in activities or asserted rights protected under Title IX;</a:t>
            </a:r>
          </a:p>
          <a:p>
            <a:pPr lvl="1"/>
            <a:r>
              <a:rPr lang="en-US" b="0" i="0" dirty="0">
                <a:solidFill>
                  <a:srgbClr val="171E24"/>
                </a:solidFill>
                <a:effectLst/>
                <a:latin typeface="Roboto" panose="02000000000000000000" pitchFamily="2" charset="0"/>
                <a:ea typeface="Roboto" panose="02000000000000000000" pitchFamily="2" charset="0"/>
              </a:rPr>
              <a:t>The recipient knew of the protected activity;</a:t>
            </a:r>
          </a:p>
          <a:p>
            <a:pPr lvl="1"/>
            <a:r>
              <a:rPr lang="en-US" b="0" i="0" dirty="0">
                <a:solidFill>
                  <a:srgbClr val="171E24"/>
                </a:solidFill>
                <a:effectLst/>
                <a:latin typeface="Roboto" panose="02000000000000000000" pitchFamily="2" charset="0"/>
                <a:ea typeface="Roboto" panose="02000000000000000000" pitchFamily="2" charset="0"/>
              </a:rPr>
              <a:t>The recipient thereafter subjected the person to adverse action, treatment or conditions; and</a:t>
            </a:r>
          </a:p>
          <a:p>
            <a:pPr lvl="1"/>
            <a:r>
              <a:rPr lang="en-US" b="0" i="0" dirty="0">
                <a:solidFill>
                  <a:srgbClr val="171E24"/>
                </a:solidFill>
                <a:effectLst/>
                <a:latin typeface="Roboto" panose="02000000000000000000" pitchFamily="2" charset="0"/>
                <a:ea typeface="Roboto" panose="02000000000000000000" pitchFamily="2" charset="0"/>
              </a:rPr>
              <a:t>There is a causal connection between the protected activity and the adverse action, treatment or conditions.</a:t>
            </a:r>
          </a:p>
          <a:p>
            <a:endParaRPr lang="en-US" dirty="0"/>
          </a:p>
          <a:p>
            <a:pPr marL="114300" indent="0">
              <a:buNone/>
            </a:pPr>
            <a:endParaRPr lang="en-US" dirty="0"/>
          </a:p>
          <a:p>
            <a:pPr marL="114300" indent="0">
              <a:buNone/>
            </a:pPr>
            <a:r>
              <a:rPr lang="en-US" sz="1600" dirty="0"/>
              <a:t>* </a:t>
            </a:r>
            <a:r>
              <a:rPr lang="en-US" sz="1600" dirty="0">
                <a:hlinkClick r:id="rId2"/>
              </a:rPr>
              <a:t>DOJ Title IX Legal Manual</a:t>
            </a:r>
            <a:endParaRPr lang="en-US" sz="1600" dirty="0"/>
          </a:p>
        </p:txBody>
      </p:sp>
    </p:spTree>
    <p:extLst>
      <p:ext uri="{BB962C8B-B14F-4D97-AF65-F5344CB8AC3E}">
        <p14:creationId xmlns:p14="http://schemas.microsoft.com/office/powerpoint/2010/main" val="193181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78082-48D8-4532-9126-590695F8428A}"/>
              </a:ext>
            </a:extLst>
          </p:cNvPr>
          <p:cNvSpPr>
            <a:spLocks noGrp="1"/>
          </p:cNvSpPr>
          <p:nvPr>
            <p:ph type="title"/>
          </p:nvPr>
        </p:nvSpPr>
        <p:spPr/>
        <p:txBody>
          <a:bodyPr/>
          <a:lstStyle/>
          <a:p>
            <a:r>
              <a:rPr lang="en-US" dirty="0"/>
              <a:t>What is Retaliation?</a:t>
            </a:r>
          </a:p>
        </p:txBody>
      </p:sp>
      <p:sp>
        <p:nvSpPr>
          <p:cNvPr id="3" name="Text Placeholder 2">
            <a:extLst>
              <a:ext uri="{FF2B5EF4-FFF2-40B4-BE49-F238E27FC236}">
                <a16:creationId xmlns:a16="http://schemas.microsoft.com/office/drawing/2014/main" id="{0FCA15F3-0F0D-44BF-A045-06072549CD88}"/>
              </a:ext>
            </a:extLst>
          </p:cNvPr>
          <p:cNvSpPr>
            <a:spLocks noGrp="1"/>
          </p:cNvSpPr>
          <p:nvPr>
            <p:ph type="body" idx="1"/>
          </p:nvPr>
        </p:nvSpPr>
        <p:spPr/>
        <p:txBody>
          <a:bodyPr>
            <a:normAutofit lnSpcReduction="10000"/>
          </a:bodyPr>
          <a:lstStyle/>
          <a:p>
            <a:pPr algn="l"/>
            <a:r>
              <a:rPr lang="en-US" b="0" i="0" dirty="0">
                <a:solidFill>
                  <a:srgbClr val="171E24"/>
                </a:solidFill>
                <a:effectLst/>
                <a:latin typeface="Roboto" panose="02000000000000000000" pitchFamily="2" charset="0"/>
                <a:ea typeface="Roboto" panose="02000000000000000000" pitchFamily="2" charset="0"/>
              </a:rPr>
              <a:t>Once a prima facie case of retaliation is established: </a:t>
            </a:r>
          </a:p>
          <a:p>
            <a:pPr algn="l"/>
            <a:r>
              <a:rPr lang="en-US" b="0" i="0" dirty="0">
                <a:solidFill>
                  <a:srgbClr val="171E24"/>
                </a:solidFill>
                <a:effectLst/>
                <a:latin typeface="Roboto" panose="02000000000000000000" pitchFamily="2" charset="0"/>
                <a:ea typeface="Roboto" panose="02000000000000000000" pitchFamily="2" charset="0"/>
              </a:rPr>
              <a:t>Determine whether the recipient can articulate a legitimate, nondiscriminatory reason for the adverse action. </a:t>
            </a:r>
          </a:p>
          <a:p>
            <a:pPr algn="l"/>
            <a:r>
              <a:rPr lang="en-US" b="0" i="0" dirty="0">
                <a:solidFill>
                  <a:srgbClr val="171E24"/>
                </a:solidFill>
                <a:effectLst/>
                <a:latin typeface="Roboto" panose="02000000000000000000" pitchFamily="2" charset="0"/>
                <a:ea typeface="Roboto" panose="02000000000000000000" pitchFamily="2" charset="0"/>
              </a:rPr>
              <a:t>If the recipient can offer such a reason, the investigating agency must then show that the recipient proffered reason is </a:t>
            </a:r>
            <a:r>
              <a:rPr lang="en-US" b="0" i="0" dirty="0">
                <a:solidFill>
                  <a:srgbClr val="171E24"/>
                </a:solidFill>
                <a:effectLst/>
                <a:highlight>
                  <a:srgbClr val="FFFF00"/>
                </a:highlight>
                <a:latin typeface="Roboto" panose="02000000000000000000" pitchFamily="2" charset="0"/>
                <a:ea typeface="Roboto" panose="02000000000000000000" pitchFamily="2" charset="0"/>
              </a:rPr>
              <a:t>pretextual</a:t>
            </a:r>
            <a:r>
              <a:rPr lang="en-US" b="0" i="0" dirty="0">
                <a:solidFill>
                  <a:srgbClr val="171E24"/>
                </a:solidFill>
                <a:effectLst/>
                <a:latin typeface="Roboto" panose="02000000000000000000" pitchFamily="2" charset="0"/>
                <a:ea typeface="Roboto" panose="02000000000000000000" pitchFamily="2" charset="0"/>
              </a:rPr>
              <a:t> and that the recipients actual reason was retaliation. </a:t>
            </a:r>
          </a:p>
          <a:p>
            <a:pPr algn="l"/>
            <a:r>
              <a:rPr lang="en-US" b="0" i="0" dirty="0">
                <a:solidFill>
                  <a:srgbClr val="171E24"/>
                </a:solidFill>
                <a:effectLst/>
                <a:latin typeface="Roboto" panose="02000000000000000000" pitchFamily="2" charset="0"/>
                <a:ea typeface="Roboto" panose="02000000000000000000" pitchFamily="2" charset="0"/>
              </a:rPr>
              <a:t>A showing of pretext </a:t>
            </a:r>
            <a:r>
              <a:rPr lang="en-US" b="0" i="0" dirty="0">
                <a:solidFill>
                  <a:srgbClr val="171E24"/>
                </a:solidFill>
                <a:effectLst/>
                <a:highlight>
                  <a:srgbClr val="FFFF00"/>
                </a:highlight>
                <a:latin typeface="Roboto" panose="02000000000000000000" pitchFamily="2" charset="0"/>
                <a:ea typeface="Roboto" panose="02000000000000000000" pitchFamily="2" charset="0"/>
              </a:rPr>
              <a:t>may be sufficient </a:t>
            </a:r>
            <a:r>
              <a:rPr lang="en-US" b="0" i="0" dirty="0">
                <a:solidFill>
                  <a:srgbClr val="171E24"/>
                </a:solidFill>
                <a:effectLst/>
                <a:latin typeface="Roboto" panose="02000000000000000000" pitchFamily="2" charset="0"/>
                <a:ea typeface="Roboto" panose="02000000000000000000" pitchFamily="2" charset="0"/>
              </a:rPr>
              <a:t>to support an inference of retaliation if the fact finder concludes that retaliation was the real purpose of the action.</a:t>
            </a:r>
            <a:endParaRPr lang="en-US" dirty="0">
              <a:latin typeface="Roboto" panose="02000000000000000000" pitchFamily="2" charset="0"/>
              <a:ea typeface="Roboto" panose="02000000000000000000" pitchFamily="2" charset="0"/>
            </a:endParaRPr>
          </a:p>
          <a:p>
            <a:pPr marL="114300" indent="0">
              <a:buNone/>
            </a:pPr>
            <a:r>
              <a:rPr lang="en-US" sz="1400" dirty="0"/>
              <a:t>* </a:t>
            </a:r>
            <a:r>
              <a:rPr lang="en-US" sz="1400" dirty="0">
                <a:hlinkClick r:id="rId2"/>
              </a:rPr>
              <a:t>DOJ Title IX Legal Manual</a:t>
            </a:r>
            <a:endParaRPr lang="en-US" sz="1400" dirty="0"/>
          </a:p>
          <a:p>
            <a:pPr marL="114300" indent="0">
              <a:buNone/>
            </a:pPr>
            <a:endParaRPr lang="en-US" dirty="0"/>
          </a:p>
        </p:txBody>
      </p:sp>
    </p:spTree>
    <p:extLst>
      <p:ext uri="{BB962C8B-B14F-4D97-AF65-F5344CB8AC3E}">
        <p14:creationId xmlns:p14="http://schemas.microsoft.com/office/powerpoint/2010/main" val="2393806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78082-48D8-4532-9126-590695F8428A}"/>
              </a:ext>
            </a:extLst>
          </p:cNvPr>
          <p:cNvSpPr>
            <a:spLocks noGrp="1"/>
          </p:cNvSpPr>
          <p:nvPr>
            <p:ph type="title"/>
          </p:nvPr>
        </p:nvSpPr>
        <p:spPr/>
        <p:txBody>
          <a:bodyPr/>
          <a:lstStyle/>
          <a:p>
            <a:r>
              <a:rPr lang="en-US" dirty="0"/>
              <a:t>Institutional Retaliation</a:t>
            </a:r>
          </a:p>
        </p:txBody>
      </p:sp>
      <p:sp>
        <p:nvSpPr>
          <p:cNvPr id="3" name="Text Placeholder 2">
            <a:extLst>
              <a:ext uri="{FF2B5EF4-FFF2-40B4-BE49-F238E27FC236}">
                <a16:creationId xmlns:a16="http://schemas.microsoft.com/office/drawing/2014/main" id="{0FCA15F3-0F0D-44BF-A045-06072549CD88}"/>
              </a:ext>
            </a:extLst>
          </p:cNvPr>
          <p:cNvSpPr>
            <a:spLocks noGrp="1"/>
          </p:cNvSpPr>
          <p:nvPr>
            <p:ph type="body" idx="1"/>
          </p:nvPr>
        </p:nvSpPr>
        <p:spPr/>
        <p:txBody>
          <a:bodyPr>
            <a:normAutofit lnSpcReduction="10000"/>
          </a:bodyPr>
          <a:lstStyle/>
          <a:p>
            <a:pPr algn="l"/>
            <a:r>
              <a:rPr lang="en-US" dirty="0"/>
              <a:t>The preamble explains that if a school punishes an individual for violations of other school policies, it will be considered retaliation if the punishment is for the purpose of interfering with any right or privilege secured by Title IX.</a:t>
            </a:r>
          </a:p>
          <a:p>
            <a:pPr algn="l"/>
            <a:r>
              <a:rPr lang="en-US" dirty="0"/>
              <a:t>The preamble adds that if a school has a zero tolerance policy that </a:t>
            </a:r>
            <a:r>
              <a:rPr lang="en-US" dirty="0">
                <a:highlight>
                  <a:srgbClr val="FFFF00"/>
                </a:highlight>
              </a:rPr>
              <a:t>always imposes the same punishment </a:t>
            </a:r>
            <a:r>
              <a:rPr lang="en-US" dirty="0"/>
              <a:t>for such conduct regardless of the circumstances, imposing that punishment would not be for the purpose of interfering with any right or privilege secured by Title IX and thus, would not be considered retaliation.</a:t>
            </a:r>
          </a:p>
          <a:p>
            <a:pPr marL="114300" indent="0" algn="l">
              <a:buNone/>
            </a:pPr>
            <a:r>
              <a:rPr lang="en-US" sz="1400" dirty="0"/>
              <a:t>*</a:t>
            </a:r>
            <a:r>
              <a:rPr lang="pt-BR" sz="1400" dirty="0">
                <a:hlinkClick r:id="rId2"/>
              </a:rPr>
              <a:t>Q&amp;A OCR June 28, 2022</a:t>
            </a:r>
            <a:endParaRPr lang="en-US" sz="1400" dirty="0"/>
          </a:p>
        </p:txBody>
      </p:sp>
    </p:spTree>
    <p:extLst>
      <p:ext uri="{BB962C8B-B14F-4D97-AF65-F5344CB8AC3E}">
        <p14:creationId xmlns:p14="http://schemas.microsoft.com/office/powerpoint/2010/main" val="2293139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78082-48D8-4532-9126-590695F8428A}"/>
              </a:ext>
            </a:extLst>
          </p:cNvPr>
          <p:cNvSpPr>
            <a:spLocks noGrp="1"/>
          </p:cNvSpPr>
          <p:nvPr>
            <p:ph type="title"/>
          </p:nvPr>
        </p:nvSpPr>
        <p:spPr/>
        <p:txBody>
          <a:bodyPr/>
          <a:lstStyle/>
          <a:p>
            <a:r>
              <a:rPr lang="en-US" dirty="0"/>
              <a:t>Institutional Retaliation</a:t>
            </a:r>
          </a:p>
        </p:txBody>
      </p:sp>
      <p:sp>
        <p:nvSpPr>
          <p:cNvPr id="3" name="Text Placeholder 2">
            <a:extLst>
              <a:ext uri="{FF2B5EF4-FFF2-40B4-BE49-F238E27FC236}">
                <a16:creationId xmlns:a16="http://schemas.microsoft.com/office/drawing/2014/main" id="{0FCA15F3-0F0D-44BF-A045-06072549CD88}"/>
              </a:ext>
            </a:extLst>
          </p:cNvPr>
          <p:cNvSpPr>
            <a:spLocks noGrp="1"/>
          </p:cNvSpPr>
          <p:nvPr>
            <p:ph type="body" idx="1"/>
          </p:nvPr>
        </p:nvSpPr>
        <p:spPr/>
        <p:txBody>
          <a:bodyPr>
            <a:normAutofit/>
          </a:bodyPr>
          <a:lstStyle/>
          <a:p>
            <a:pPr algn="l"/>
            <a:r>
              <a:rPr lang="en-US" dirty="0"/>
              <a:t>Brings retaliation charges against a complainant following a finding on not responsible</a:t>
            </a:r>
          </a:p>
          <a:p>
            <a:pPr lvl="1"/>
            <a:r>
              <a:rPr lang="en-US" dirty="0"/>
              <a:t>Acquittal ≠ Innocent, </a:t>
            </a:r>
          </a:p>
          <a:p>
            <a:pPr algn="l"/>
            <a:r>
              <a:rPr lang="en-US" dirty="0"/>
              <a:t>The preamble adds that if a school has a zero tolerance policy that </a:t>
            </a:r>
            <a:r>
              <a:rPr lang="en-US" dirty="0">
                <a:highlight>
                  <a:srgbClr val="FFFF00"/>
                </a:highlight>
              </a:rPr>
              <a:t>always imposes the same punishment </a:t>
            </a:r>
            <a:r>
              <a:rPr lang="en-US" dirty="0"/>
              <a:t>for such conduct regardless of the circumstances, imposing that punishment would not be for the purpose of interfering with any right or privilege secured by Title IX and thus, would not be considered retaliation.</a:t>
            </a:r>
          </a:p>
          <a:p>
            <a:pPr marL="114300" indent="0">
              <a:buNone/>
            </a:pPr>
            <a:r>
              <a:rPr lang="en-US" sz="1400" dirty="0"/>
              <a:t>*</a:t>
            </a:r>
            <a:r>
              <a:rPr lang="pt-BR" sz="1400" dirty="0">
                <a:hlinkClick r:id="rId2"/>
              </a:rPr>
              <a:t>Q&amp;A OCR June 28, 2022</a:t>
            </a:r>
            <a:endParaRPr lang="en-US" sz="1400" dirty="0"/>
          </a:p>
          <a:p>
            <a:pPr marL="114300" indent="0" algn="l">
              <a:buNone/>
            </a:pPr>
            <a:endParaRPr lang="en-US" dirty="0"/>
          </a:p>
        </p:txBody>
      </p:sp>
    </p:spTree>
    <p:extLst>
      <p:ext uri="{BB962C8B-B14F-4D97-AF65-F5344CB8AC3E}">
        <p14:creationId xmlns:p14="http://schemas.microsoft.com/office/powerpoint/2010/main" val="2278061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78082-48D8-4532-9126-590695F8428A}"/>
              </a:ext>
            </a:extLst>
          </p:cNvPr>
          <p:cNvSpPr>
            <a:spLocks noGrp="1"/>
          </p:cNvSpPr>
          <p:nvPr>
            <p:ph type="title"/>
          </p:nvPr>
        </p:nvSpPr>
        <p:spPr/>
        <p:txBody>
          <a:bodyPr/>
          <a:lstStyle/>
          <a:p>
            <a:r>
              <a:rPr lang="en-US" dirty="0"/>
              <a:t>Summary </a:t>
            </a:r>
          </a:p>
        </p:txBody>
      </p:sp>
      <p:sp>
        <p:nvSpPr>
          <p:cNvPr id="3" name="Text Placeholder 2">
            <a:extLst>
              <a:ext uri="{FF2B5EF4-FFF2-40B4-BE49-F238E27FC236}">
                <a16:creationId xmlns:a16="http://schemas.microsoft.com/office/drawing/2014/main" id="{0FCA15F3-0F0D-44BF-A045-06072549CD88}"/>
              </a:ext>
            </a:extLst>
          </p:cNvPr>
          <p:cNvSpPr>
            <a:spLocks noGrp="1"/>
          </p:cNvSpPr>
          <p:nvPr>
            <p:ph type="body" idx="1"/>
          </p:nvPr>
        </p:nvSpPr>
        <p:spPr/>
        <p:txBody>
          <a:bodyPr>
            <a:normAutofit/>
          </a:bodyPr>
          <a:lstStyle/>
          <a:p>
            <a:pPr lvl="1"/>
            <a:r>
              <a:rPr lang="en-US" b="0" i="0" dirty="0">
                <a:solidFill>
                  <a:srgbClr val="171E24"/>
                </a:solidFill>
                <a:effectLst/>
                <a:latin typeface="Roboto" panose="02000000000000000000" pitchFamily="2" charset="0"/>
                <a:ea typeface="Roboto" panose="02000000000000000000" pitchFamily="2" charset="0"/>
              </a:rPr>
              <a:t>The complainant engaged in activities or asserted rights protected under Title IX;</a:t>
            </a:r>
          </a:p>
          <a:p>
            <a:pPr lvl="1"/>
            <a:r>
              <a:rPr lang="en-US" b="0" i="0" dirty="0">
                <a:solidFill>
                  <a:srgbClr val="171E24"/>
                </a:solidFill>
                <a:effectLst/>
                <a:latin typeface="Roboto" panose="02000000000000000000" pitchFamily="2" charset="0"/>
                <a:ea typeface="Roboto" panose="02000000000000000000" pitchFamily="2" charset="0"/>
              </a:rPr>
              <a:t>The protected activity was known;</a:t>
            </a:r>
          </a:p>
          <a:p>
            <a:pPr lvl="1"/>
            <a:r>
              <a:rPr lang="en-US" b="0" i="0" dirty="0">
                <a:solidFill>
                  <a:srgbClr val="171E24"/>
                </a:solidFill>
                <a:effectLst/>
                <a:latin typeface="Roboto" panose="02000000000000000000" pitchFamily="2" charset="0"/>
                <a:ea typeface="Roboto" panose="02000000000000000000" pitchFamily="2" charset="0"/>
              </a:rPr>
              <a:t>The complainant was subjected to adverse action, treatment or conditions; and</a:t>
            </a:r>
          </a:p>
          <a:p>
            <a:pPr lvl="1"/>
            <a:r>
              <a:rPr lang="en-US" b="0" i="0" dirty="0">
                <a:solidFill>
                  <a:srgbClr val="171E24"/>
                </a:solidFill>
                <a:effectLst/>
                <a:latin typeface="Roboto" panose="02000000000000000000" pitchFamily="2" charset="0"/>
                <a:ea typeface="Roboto" panose="02000000000000000000" pitchFamily="2" charset="0"/>
              </a:rPr>
              <a:t>There is a causal connection between the protected activity and the adverse action, treatment or conditions.</a:t>
            </a:r>
          </a:p>
          <a:p>
            <a:pPr lvl="1"/>
            <a:r>
              <a:rPr lang="en-US" b="0" i="0" dirty="0">
                <a:solidFill>
                  <a:srgbClr val="171E24"/>
                </a:solidFill>
                <a:effectLst/>
                <a:latin typeface="Roboto" panose="02000000000000000000" pitchFamily="2" charset="0"/>
                <a:ea typeface="Roboto" panose="02000000000000000000" pitchFamily="2" charset="0"/>
              </a:rPr>
              <a:t>*Code of Conduct and False statements-Don’t apply </a:t>
            </a:r>
          </a:p>
          <a:p>
            <a:pPr marL="114300" indent="0" algn="l">
              <a:buNone/>
            </a:pPr>
            <a:endParaRPr lang="en-US" dirty="0"/>
          </a:p>
        </p:txBody>
      </p:sp>
    </p:spTree>
    <p:extLst>
      <p:ext uri="{BB962C8B-B14F-4D97-AF65-F5344CB8AC3E}">
        <p14:creationId xmlns:p14="http://schemas.microsoft.com/office/powerpoint/2010/main" val="590259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9"/>
          <p:cNvSpPr txBox="1">
            <a:spLocks noGrp="1"/>
          </p:cNvSpPr>
          <p:nvPr>
            <p:ph type="title"/>
          </p:nvPr>
        </p:nvSpPr>
        <p:spPr>
          <a:xfrm>
            <a:off x="2002054" y="365125"/>
            <a:ext cx="965414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Roboto Slab"/>
              <a:buNone/>
            </a:pPr>
            <a:r>
              <a:rPr lang="en-US"/>
              <a:t>Questions</a:t>
            </a:r>
            <a:endParaRPr/>
          </a:p>
        </p:txBody>
      </p:sp>
      <p:sp>
        <p:nvSpPr>
          <p:cNvPr id="151" name="Google Shape;151;p19"/>
          <p:cNvSpPr txBox="1">
            <a:spLocks noGrp="1"/>
          </p:cNvSpPr>
          <p:nvPr>
            <p:ph type="body" idx="1"/>
          </p:nvPr>
        </p:nvSpPr>
        <p:spPr>
          <a:xfrm>
            <a:off x="2002054" y="1825625"/>
            <a:ext cx="9654140" cy="4809404"/>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ED5D3-4A12-445D-A3EB-4FD3397ED412}"/>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id="{C4CE0074-669A-43D2-8B0B-21A61B132C53}"/>
              </a:ext>
            </a:extLst>
          </p:cNvPr>
          <p:cNvSpPr>
            <a:spLocks noGrp="1"/>
          </p:cNvSpPr>
          <p:nvPr>
            <p:ph idx="1"/>
          </p:nvPr>
        </p:nvSpPr>
        <p:spPr/>
        <p:txBody>
          <a:bodyPr>
            <a:normAutofit fontScale="92500" lnSpcReduction="10000"/>
          </a:bodyPr>
          <a:lstStyle/>
          <a:p>
            <a:pPr marL="0" indent="0">
              <a:buNone/>
            </a:pPr>
            <a:r>
              <a:rPr lang="en-US" i="1" dirty="0">
                <a:effectLst/>
              </a:rPr>
              <a:t>Sexual harassment</a:t>
            </a:r>
            <a:r>
              <a:rPr lang="en-US" dirty="0">
                <a:effectLst/>
              </a:rPr>
              <a:t> means conduct on the basis of sex that satisfies one or more of the following: </a:t>
            </a:r>
          </a:p>
          <a:p>
            <a:pPr marL="0" indent="0">
              <a:buNone/>
            </a:pPr>
            <a:r>
              <a:rPr lang="en-US" dirty="0">
                <a:effectLst/>
              </a:rPr>
              <a:t>(1) An employee of the recipient conditioning the provision of an aid, benefit, or service of the recipient on an individual's participation in unwelcome sexual conduct; </a:t>
            </a:r>
          </a:p>
          <a:p>
            <a:pPr marL="0" indent="0">
              <a:buNone/>
            </a:pPr>
            <a:r>
              <a:rPr lang="en-US" dirty="0">
                <a:effectLst/>
              </a:rPr>
              <a:t>(2) Unwelcome conduct determined by a reasonable person to be so </a:t>
            </a:r>
            <a:r>
              <a:rPr lang="en-US" b="1" dirty="0">
                <a:effectLst/>
              </a:rPr>
              <a:t>severe, pervasive, and objectively offensive </a:t>
            </a:r>
            <a:r>
              <a:rPr lang="en-US" dirty="0">
                <a:effectLst/>
              </a:rPr>
              <a:t>that it effectively denies a person equal access to the recipient's education program or activity; or </a:t>
            </a:r>
          </a:p>
          <a:p>
            <a:pPr marL="0" indent="0">
              <a:buNone/>
            </a:pPr>
            <a:r>
              <a:rPr lang="en-US" dirty="0">
                <a:effectLst/>
              </a:rPr>
              <a:t>(3) “Sexual assault” as defined in </a:t>
            </a:r>
            <a:r>
              <a:rPr lang="en-US" dirty="0">
                <a:effectLst/>
                <a:hlinkClick r:id="rId2"/>
              </a:rPr>
              <a:t>20 U.S.C. 1092(f)(6)(A)(v)</a:t>
            </a:r>
            <a:r>
              <a:rPr lang="en-US" dirty="0">
                <a:effectLst/>
              </a:rPr>
              <a:t>, “dating violence” as defined in </a:t>
            </a:r>
            <a:r>
              <a:rPr lang="en-US" dirty="0">
                <a:effectLst/>
                <a:hlinkClick r:id="rId3"/>
              </a:rPr>
              <a:t>34 U.S.C. 12291(a)(10)</a:t>
            </a:r>
            <a:r>
              <a:rPr lang="en-US" dirty="0">
                <a:effectLst/>
              </a:rPr>
              <a:t>, “domestic violence” as defined in </a:t>
            </a:r>
            <a:r>
              <a:rPr lang="en-US" dirty="0">
                <a:effectLst/>
                <a:hlinkClick r:id="rId3"/>
              </a:rPr>
              <a:t>34 U.S.C. 12291(a)(8)</a:t>
            </a:r>
            <a:r>
              <a:rPr lang="en-US" dirty="0">
                <a:effectLst/>
              </a:rPr>
              <a:t>, or “stalking” as defined in </a:t>
            </a:r>
            <a:r>
              <a:rPr lang="en-US" dirty="0">
                <a:effectLst/>
                <a:hlinkClick r:id="rId3"/>
              </a:rPr>
              <a:t>34 U.S.C. 12291(a)(30)</a:t>
            </a:r>
            <a:r>
              <a:rPr lang="en-US" dirty="0">
                <a:effectLst/>
              </a:rPr>
              <a:t>.</a:t>
            </a:r>
          </a:p>
          <a:p>
            <a:pPr marL="0" indent="0">
              <a:buNone/>
            </a:pPr>
            <a:endParaRPr lang="en-US" dirty="0"/>
          </a:p>
        </p:txBody>
      </p:sp>
    </p:spTree>
    <p:extLst>
      <p:ext uri="{BB962C8B-B14F-4D97-AF65-F5344CB8AC3E}">
        <p14:creationId xmlns:p14="http://schemas.microsoft.com/office/powerpoint/2010/main" val="3954132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ED5D3-4A12-445D-A3EB-4FD3397ED412}"/>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id="{C4CE0074-669A-43D2-8B0B-21A61B132C53}"/>
              </a:ext>
            </a:extLst>
          </p:cNvPr>
          <p:cNvSpPr>
            <a:spLocks noGrp="1"/>
          </p:cNvSpPr>
          <p:nvPr>
            <p:ph idx="1"/>
          </p:nvPr>
        </p:nvSpPr>
        <p:spPr/>
        <p:txBody>
          <a:bodyPr>
            <a:normAutofit/>
          </a:bodyPr>
          <a:lstStyle/>
          <a:p>
            <a:r>
              <a:rPr lang="en-US" i="1" dirty="0"/>
              <a:t>Complainant</a:t>
            </a:r>
            <a:r>
              <a:rPr lang="en-US" dirty="0"/>
              <a:t> means an individual who is alleged to be the victim of conduct that could constitute sexual harassment.</a:t>
            </a:r>
          </a:p>
          <a:p>
            <a:r>
              <a:rPr lang="en-US" i="1" dirty="0"/>
              <a:t>Respondent</a:t>
            </a:r>
            <a:r>
              <a:rPr lang="en-US" dirty="0"/>
              <a:t> means an individual who has been reported to be the perpetrator of conduct that could constitute sexual harassment.</a:t>
            </a:r>
          </a:p>
          <a:p>
            <a:r>
              <a:rPr lang="en-US" i="1" dirty="0"/>
              <a:t>Recipient</a:t>
            </a:r>
            <a:r>
              <a:rPr lang="en-US" dirty="0"/>
              <a:t>=ISU</a:t>
            </a:r>
          </a:p>
          <a:p>
            <a:pPr marL="0" indent="0">
              <a:buNone/>
            </a:pPr>
            <a:endParaRPr lang="en-US" dirty="0"/>
          </a:p>
        </p:txBody>
      </p:sp>
    </p:spTree>
    <p:extLst>
      <p:ext uri="{BB962C8B-B14F-4D97-AF65-F5344CB8AC3E}">
        <p14:creationId xmlns:p14="http://schemas.microsoft.com/office/powerpoint/2010/main" val="4074134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2054" y="365125"/>
            <a:ext cx="10082094" cy="1325563"/>
          </a:xfrm>
        </p:spPr>
        <p:txBody>
          <a:bodyPr/>
          <a:lstStyle/>
          <a:p>
            <a:r>
              <a:rPr lang="en-US" dirty="0"/>
              <a:t>WHEN TITLE IX RECEIVES A REPORT . . .</a:t>
            </a:r>
          </a:p>
        </p:txBody>
      </p:sp>
      <p:sp>
        <p:nvSpPr>
          <p:cNvPr id="3" name="Text Placeholder 2"/>
          <p:cNvSpPr>
            <a:spLocks noGrp="1"/>
          </p:cNvSpPr>
          <p:nvPr>
            <p:ph type="body" idx="1"/>
          </p:nvPr>
        </p:nvSpPr>
        <p:spPr/>
        <p:txBody>
          <a:bodyPr>
            <a:normAutofit/>
          </a:bodyPr>
          <a:lstStyle/>
          <a:p>
            <a:r>
              <a:rPr lang="en-US" dirty="0"/>
              <a:t>Outreach</a:t>
            </a:r>
          </a:p>
          <a:p>
            <a:endParaRPr lang="en-US" dirty="0"/>
          </a:p>
          <a:p>
            <a:r>
              <a:rPr lang="en-US" dirty="0"/>
              <a:t>Explain Options</a:t>
            </a:r>
          </a:p>
          <a:p>
            <a:endParaRPr lang="en-US" dirty="0"/>
          </a:p>
          <a:p>
            <a:r>
              <a:rPr lang="en-US" dirty="0"/>
              <a:t>Tailor an approach that is complainant centered and will best remedy the situation</a:t>
            </a:r>
          </a:p>
        </p:txBody>
      </p:sp>
    </p:spTree>
    <p:extLst>
      <p:ext uri="{BB962C8B-B14F-4D97-AF65-F5344CB8AC3E}">
        <p14:creationId xmlns:p14="http://schemas.microsoft.com/office/powerpoint/2010/main" val="2080206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F3A6E-FF65-DC9F-7C70-D3580DC42CEA}"/>
              </a:ext>
            </a:extLst>
          </p:cNvPr>
          <p:cNvSpPr>
            <a:spLocks noGrp="1"/>
          </p:cNvSpPr>
          <p:nvPr>
            <p:ph type="title"/>
          </p:nvPr>
        </p:nvSpPr>
        <p:spPr/>
        <p:txBody>
          <a:bodyPr/>
          <a:lstStyle/>
          <a:p>
            <a:r>
              <a:rPr lang="en-US" dirty="0"/>
              <a:t>GRIEVANCE PROCESS</a:t>
            </a:r>
          </a:p>
        </p:txBody>
      </p:sp>
      <p:sp>
        <p:nvSpPr>
          <p:cNvPr id="3" name="TextBox 2">
            <a:extLst>
              <a:ext uri="{FF2B5EF4-FFF2-40B4-BE49-F238E27FC236}">
                <a16:creationId xmlns:a16="http://schemas.microsoft.com/office/drawing/2014/main" id="{575374AE-DFE5-0D3E-53D1-BD9DC060B538}"/>
              </a:ext>
            </a:extLst>
          </p:cNvPr>
          <p:cNvSpPr txBox="1"/>
          <p:nvPr/>
        </p:nvSpPr>
        <p:spPr>
          <a:xfrm>
            <a:off x="2002054" y="1690688"/>
            <a:ext cx="6122189" cy="3416320"/>
          </a:xfrm>
          <a:prstGeom prst="rect">
            <a:avLst/>
          </a:prstGeom>
          <a:noFill/>
        </p:spPr>
        <p:txBody>
          <a:bodyPr wrap="none" rtlCol="0">
            <a:spAutoFit/>
          </a:bodyPr>
          <a:lstStyle/>
          <a:p>
            <a:r>
              <a:rPr lang="en-US" sz="2400" dirty="0">
                <a:latin typeface="Roboto" panose="02000000000000000000" pitchFamily="2" charset="0"/>
                <a:ea typeface="Roboto" panose="02000000000000000000" pitchFamily="2" charset="0"/>
              </a:rPr>
              <a:t>Process A </a:t>
            </a:r>
          </a:p>
          <a:p>
            <a:pPr marL="285750" indent="-285750">
              <a:buFont typeface="Arial" panose="020B0604020202020204" pitchFamily="34" charset="0"/>
              <a:buChar char="•"/>
            </a:pPr>
            <a:r>
              <a:rPr lang="en-US" sz="2400" dirty="0">
                <a:latin typeface="Roboto" panose="02000000000000000000" pitchFamily="2" charset="0"/>
                <a:ea typeface="Roboto" panose="02000000000000000000" pitchFamily="2" charset="0"/>
              </a:rPr>
              <a:t>Violations of federal Title IX regulations</a:t>
            </a:r>
          </a:p>
          <a:p>
            <a:pPr marL="285750" indent="-285750">
              <a:buFont typeface="Arial" panose="020B0604020202020204" pitchFamily="34" charset="0"/>
              <a:buChar char="•"/>
            </a:pPr>
            <a:r>
              <a:rPr lang="en-US" sz="2400" dirty="0">
                <a:latin typeface="Roboto" panose="02000000000000000000" pitchFamily="2" charset="0"/>
                <a:ea typeface="Roboto" panose="02000000000000000000" pitchFamily="2" charset="0"/>
              </a:rPr>
              <a:t>Most strict interpretation</a:t>
            </a:r>
          </a:p>
          <a:p>
            <a:pPr marL="285750" indent="-285750">
              <a:buFont typeface="Arial" panose="020B0604020202020204" pitchFamily="34" charset="0"/>
              <a:buChar char="•"/>
            </a:pPr>
            <a:r>
              <a:rPr lang="en-US" sz="2400" dirty="0">
                <a:latin typeface="Roboto" panose="02000000000000000000" pitchFamily="2" charset="0"/>
                <a:ea typeface="Roboto" panose="02000000000000000000" pitchFamily="2" charset="0"/>
              </a:rPr>
              <a:t>Hearing, Cross-Examination</a:t>
            </a:r>
          </a:p>
          <a:p>
            <a:pPr marL="285750" indent="-285750">
              <a:buFont typeface="Arial" panose="020B0604020202020204" pitchFamily="34" charset="0"/>
              <a:buChar char="•"/>
            </a:pPr>
            <a:endParaRPr lang="en-US" sz="2400" dirty="0">
              <a:latin typeface="Roboto" panose="02000000000000000000" pitchFamily="2" charset="0"/>
              <a:ea typeface="Roboto" panose="02000000000000000000" pitchFamily="2" charset="0"/>
            </a:endParaRPr>
          </a:p>
          <a:p>
            <a:r>
              <a:rPr lang="en-US" sz="2400" dirty="0">
                <a:latin typeface="Roboto" panose="02000000000000000000" pitchFamily="2" charset="0"/>
                <a:ea typeface="Roboto" panose="02000000000000000000" pitchFamily="2" charset="0"/>
              </a:rPr>
              <a:t>Process B </a:t>
            </a:r>
          </a:p>
          <a:p>
            <a:pPr marL="285750" indent="-285750">
              <a:buFont typeface="Arial" panose="020B0604020202020204" pitchFamily="34" charset="0"/>
              <a:buChar char="•"/>
            </a:pPr>
            <a:r>
              <a:rPr lang="en-US" sz="2400" dirty="0">
                <a:latin typeface="Roboto" panose="02000000000000000000" pitchFamily="2" charset="0"/>
                <a:ea typeface="Roboto" panose="02000000000000000000" pitchFamily="2" charset="0"/>
              </a:rPr>
              <a:t>Conduct that falls under policy violations </a:t>
            </a:r>
          </a:p>
          <a:p>
            <a:pPr marL="285750" indent="-285750">
              <a:buFont typeface="Arial" panose="020B0604020202020204" pitchFamily="34" charset="0"/>
              <a:buChar char="•"/>
            </a:pPr>
            <a:r>
              <a:rPr lang="en-US" sz="2400" dirty="0">
                <a:latin typeface="Roboto" panose="02000000000000000000" pitchFamily="2" charset="0"/>
                <a:ea typeface="Roboto" panose="02000000000000000000" pitchFamily="2" charset="0"/>
              </a:rPr>
              <a:t>Doesn’t rise to the level of Title IX</a:t>
            </a:r>
          </a:p>
          <a:p>
            <a:pPr marL="285750" indent="-285750">
              <a:buFont typeface="Arial" panose="020B0604020202020204" pitchFamily="34" charset="0"/>
              <a:buChar char="•"/>
            </a:pPr>
            <a:r>
              <a:rPr lang="en-US" sz="2400" dirty="0">
                <a:latin typeface="Roboto" panose="02000000000000000000" pitchFamily="2" charset="0"/>
                <a:ea typeface="Roboto" panose="02000000000000000000" pitchFamily="2" charset="0"/>
              </a:rPr>
              <a:t>No Hearing</a:t>
            </a:r>
          </a:p>
        </p:txBody>
      </p:sp>
    </p:spTree>
    <p:extLst>
      <p:ext uri="{BB962C8B-B14F-4D97-AF65-F5344CB8AC3E}">
        <p14:creationId xmlns:p14="http://schemas.microsoft.com/office/powerpoint/2010/main" val="1757401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2"/>
          <p:cNvSpPr txBox="1">
            <a:spLocks noGrp="1"/>
          </p:cNvSpPr>
          <p:nvPr>
            <p:ph type="title"/>
          </p:nvPr>
        </p:nvSpPr>
        <p:spPr>
          <a:xfrm>
            <a:off x="2002054" y="365125"/>
            <a:ext cx="965414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Roboto Slab"/>
              <a:buNone/>
            </a:pPr>
            <a:r>
              <a:rPr lang="en-US"/>
              <a:t>Process A</a:t>
            </a:r>
            <a:endParaRPr/>
          </a:p>
        </p:txBody>
      </p:sp>
      <p:pic>
        <p:nvPicPr>
          <p:cNvPr id="107" name="Google Shape;107;p12"/>
          <p:cNvPicPr preferRelativeResize="0">
            <a:picLocks noGrp="1"/>
          </p:cNvPicPr>
          <p:nvPr>
            <p:ph type="body" idx="1"/>
          </p:nvPr>
        </p:nvPicPr>
        <p:blipFill rotWithShape="1">
          <a:blip r:embed="rId3">
            <a:alphaModFix/>
          </a:blip>
          <a:srcRect b="80369"/>
          <a:stretch/>
        </p:blipFill>
        <p:spPr>
          <a:xfrm>
            <a:off x="2002054" y="1510588"/>
            <a:ext cx="9816508" cy="1049732"/>
          </a:xfrm>
          <a:prstGeom prst="rect">
            <a:avLst/>
          </a:prstGeom>
          <a:noFill/>
          <a:ln>
            <a:noFill/>
          </a:ln>
        </p:spPr>
      </p:pic>
      <p:sp>
        <p:nvSpPr>
          <p:cNvPr id="4" name="Google Shape;112;p13">
            <a:extLst>
              <a:ext uri="{FF2B5EF4-FFF2-40B4-BE49-F238E27FC236}">
                <a16:creationId xmlns:a16="http://schemas.microsoft.com/office/drawing/2014/main" id="{A6821AA3-F793-4097-A360-101B2B929CE6}"/>
              </a:ext>
            </a:extLst>
          </p:cNvPr>
          <p:cNvSpPr txBox="1">
            <a:spLocks/>
          </p:cNvSpPr>
          <p:nvPr/>
        </p:nvSpPr>
        <p:spPr>
          <a:xfrm>
            <a:off x="2002054" y="2283537"/>
            <a:ext cx="965414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Roboto Slab"/>
              <a:buNone/>
              <a:defRPr sz="4400" b="1"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Process B</a:t>
            </a:r>
          </a:p>
        </p:txBody>
      </p:sp>
      <p:pic>
        <p:nvPicPr>
          <p:cNvPr id="5" name="Google Shape;113;p13">
            <a:extLst>
              <a:ext uri="{FF2B5EF4-FFF2-40B4-BE49-F238E27FC236}">
                <a16:creationId xmlns:a16="http://schemas.microsoft.com/office/drawing/2014/main" id="{B31C12A9-D978-4F50-9BEC-B8BED700A822}"/>
              </a:ext>
            </a:extLst>
          </p:cNvPr>
          <p:cNvPicPr preferRelativeResize="0">
            <a:picLocks/>
          </p:cNvPicPr>
          <p:nvPr/>
        </p:nvPicPr>
        <p:blipFill rotWithShape="1">
          <a:blip r:embed="rId3">
            <a:alphaModFix/>
          </a:blip>
          <a:srcRect b="80369"/>
          <a:stretch/>
        </p:blipFill>
        <p:spPr>
          <a:xfrm>
            <a:off x="2002054" y="3429000"/>
            <a:ext cx="9816508" cy="1049732"/>
          </a:xfrm>
          <a:prstGeom prst="rect">
            <a:avLst/>
          </a:prstGeom>
          <a:noFill/>
          <a:ln>
            <a:noFill/>
          </a:ln>
        </p:spPr>
      </p:pic>
      <p:cxnSp>
        <p:nvCxnSpPr>
          <p:cNvPr id="12" name="Straight Connector 11">
            <a:extLst>
              <a:ext uri="{FF2B5EF4-FFF2-40B4-BE49-F238E27FC236}">
                <a16:creationId xmlns:a16="http://schemas.microsoft.com/office/drawing/2014/main" id="{493E420E-F154-42BE-ABD2-BA570930B6CD}"/>
              </a:ext>
            </a:extLst>
          </p:cNvPr>
          <p:cNvCxnSpPr/>
          <p:nvPr/>
        </p:nvCxnSpPr>
        <p:spPr>
          <a:xfrm>
            <a:off x="7906044" y="3457980"/>
            <a:ext cx="1631852" cy="91791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A12E383-0F85-4488-A036-A20F24D14165}"/>
              </a:ext>
            </a:extLst>
          </p:cNvPr>
          <p:cNvCxnSpPr>
            <a:cxnSpLocks/>
          </p:cNvCxnSpPr>
          <p:nvPr/>
        </p:nvCxnSpPr>
        <p:spPr>
          <a:xfrm flipV="1">
            <a:off x="7906044" y="3457980"/>
            <a:ext cx="1631852" cy="91791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78082-48D8-4532-9126-590695F8428A}"/>
              </a:ext>
            </a:extLst>
          </p:cNvPr>
          <p:cNvSpPr>
            <a:spLocks noGrp="1"/>
          </p:cNvSpPr>
          <p:nvPr>
            <p:ph type="title"/>
          </p:nvPr>
        </p:nvSpPr>
        <p:spPr/>
        <p:txBody>
          <a:bodyPr/>
          <a:lstStyle/>
          <a:p>
            <a:r>
              <a:rPr lang="en-US" dirty="0"/>
              <a:t>What is Retaliation?</a:t>
            </a:r>
          </a:p>
        </p:txBody>
      </p:sp>
      <p:sp>
        <p:nvSpPr>
          <p:cNvPr id="3" name="Text Placeholder 2">
            <a:extLst>
              <a:ext uri="{FF2B5EF4-FFF2-40B4-BE49-F238E27FC236}">
                <a16:creationId xmlns:a16="http://schemas.microsoft.com/office/drawing/2014/main" id="{0FCA15F3-0F0D-44BF-A045-06072549CD88}"/>
              </a:ext>
            </a:extLst>
          </p:cNvPr>
          <p:cNvSpPr>
            <a:spLocks noGrp="1"/>
          </p:cNvSpPr>
          <p:nvPr>
            <p:ph type="body" idx="1"/>
          </p:nvPr>
        </p:nvSpPr>
        <p:spPr/>
        <p:txBody>
          <a:bodyPr/>
          <a:lstStyle/>
          <a:p>
            <a:r>
              <a:rPr lang="en-US" dirty="0"/>
              <a:t>ISUPP 3100</a:t>
            </a:r>
          </a:p>
          <a:p>
            <a:r>
              <a:rPr lang="en-US" dirty="0"/>
              <a:t>It is prohibited for any member of the University community to take </a:t>
            </a:r>
            <a:r>
              <a:rPr lang="en-US" dirty="0">
                <a:highlight>
                  <a:srgbClr val="FFFF00"/>
                </a:highlight>
              </a:rPr>
              <a:t>materially adverse action </a:t>
            </a:r>
            <a:r>
              <a:rPr lang="en-US" dirty="0"/>
              <a:t>by intimidating, threatening, coercing, harassing, or discriminating against any individual for the purpose of interfering with any right or privilege secured by law or policy, or because the individual has made a report or complaint, testified, assisted, or participated or refused to participate in any manner in an investigation, proceeding, or hearing under this policy and procedure.</a:t>
            </a:r>
          </a:p>
        </p:txBody>
      </p:sp>
    </p:spTree>
    <p:extLst>
      <p:ext uri="{BB962C8B-B14F-4D97-AF65-F5344CB8AC3E}">
        <p14:creationId xmlns:p14="http://schemas.microsoft.com/office/powerpoint/2010/main" val="1558010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78082-48D8-4532-9126-590695F8428A}"/>
              </a:ext>
            </a:extLst>
          </p:cNvPr>
          <p:cNvSpPr>
            <a:spLocks noGrp="1"/>
          </p:cNvSpPr>
          <p:nvPr>
            <p:ph type="title"/>
          </p:nvPr>
        </p:nvSpPr>
        <p:spPr/>
        <p:txBody>
          <a:bodyPr/>
          <a:lstStyle/>
          <a:p>
            <a:r>
              <a:rPr lang="en-US" dirty="0"/>
              <a:t>What is Retaliation?</a:t>
            </a:r>
          </a:p>
        </p:txBody>
      </p:sp>
      <p:sp>
        <p:nvSpPr>
          <p:cNvPr id="3" name="Text Placeholder 2">
            <a:extLst>
              <a:ext uri="{FF2B5EF4-FFF2-40B4-BE49-F238E27FC236}">
                <a16:creationId xmlns:a16="http://schemas.microsoft.com/office/drawing/2014/main" id="{0FCA15F3-0F0D-44BF-A045-06072549CD88}"/>
              </a:ext>
            </a:extLst>
          </p:cNvPr>
          <p:cNvSpPr>
            <a:spLocks noGrp="1"/>
          </p:cNvSpPr>
          <p:nvPr>
            <p:ph type="body" idx="1"/>
          </p:nvPr>
        </p:nvSpPr>
        <p:spPr/>
        <p:txBody>
          <a:bodyPr>
            <a:normAutofit/>
          </a:bodyPr>
          <a:lstStyle/>
          <a:p>
            <a:r>
              <a:rPr lang="en-US" dirty="0"/>
              <a:t>Charges against an individual for code of conduct or policy violations that do not involve sex discrimination or sexual harassment but arise out of the same facts or circumstances as a report or complaint of sex discrimination, or a report or complaint of sexual harassment, for the purpose of interfering with any right or privilege secured by Title IX, constitutes retaliation. </a:t>
            </a:r>
          </a:p>
        </p:txBody>
      </p:sp>
    </p:spTree>
    <p:extLst>
      <p:ext uri="{BB962C8B-B14F-4D97-AF65-F5344CB8AC3E}">
        <p14:creationId xmlns:p14="http://schemas.microsoft.com/office/powerpoint/2010/main" val="458545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78082-48D8-4532-9126-590695F8428A}"/>
              </a:ext>
            </a:extLst>
          </p:cNvPr>
          <p:cNvSpPr>
            <a:spLocks noGrp="1"/>
          </p:cNvSpPr>
          <p:nvPr>
            <p:ph type="title"/>
          </p:nvPr>
        </p:nvSpPr>
        <p:spPr/>
        <p:txBody>
          <a:bodyPr/>
          <a:lstStyle/>
          <a:p>
            <a:r>
              <a:rPr lang="en-US" dirty="0"/>
              <a:t>What is Retaliation?</a:t>
            </a:r>
          </a:p>
        </p:txBody>
      </p:sp>
      <p:sp>
        <p:nvSpPr>
          <p:cNvPr id="3" name="Text Placeholder 2">
            <a:extLst>
              <a:ext uri="{FF2B5EF4-FFF2-40B4-BE49-F238E27FC236}">
                <a16:creationId xmlns:a16="http://schemas.microsoft.com/office/drawing/2014/main" id="{0FCA15F3-0F0D-44BF-A045-06072549CD88}"/>
              </a:ext>
            </a:extLst>
          </p:cNvPr>
          <p:cNvSpPr>
            <a:spLocks noGrp="1"/>
          </p:cNvSpPr>
          <p:nvPr>
            <p:ph type="body" idx="1"/>
          </p:nvPr>
        </p:nvSpPr>
        <p:spPr/>
        <p:txBody>
          <a:bodyPr>
            <a:normAutofit/>
          </a:bodyPr>
          <a:lstStyle/>
          <a:p>
            <a:r>
              <a:rPr lang="en-US" dirty="0"/>
              <a:t>Charging an individual with a code of conduct or policy violation for </a:t>
            </a:r>
            <a:r>
              <a:rPr lang="en-US" dirty="0">
                <a:highlight>
                  <a:srgbClr val="FFFF00"/>
                </a:highlight>
              </a:rPr>
              <a:t>making a materially false statement in bad faith*</a:t>
            </a:r>
            <a:r>
              <a:rPr lang="en-US" dirty="0"/>
              <a:t> in the course of a grievance proceeding under this policy and procedure does not constitute retaliation, provided that a determination regarding responsibility, alone, is not sufficient to conclude that any party has made a materially false statement in bad faith.</a:t>
            </a:r>
          </a:p>
          <a:p>
            <a:r>
              <a:rPr lang="en-US" dirty="0"/>
              <a:t>*Chilling effect (complainant got it wrong)</a:t>
            </a:r>
          </a:p>
        </p:txBody>
      </p:sp>
    </p:spTree>
    <p:extLst>
      <p:ext uri="{BB962C8B-B14F-4D97-AF65-F5344CB8AC3E}">
        <p14:creationId xmlns:p14="http://schemas.microsoft.com/office/powerpoint/2010/main" val="1988951052"/>
      </p:ext>
    </p:extLst>
  </p:cSld>
  <p:clrMapOvr>
    <a:masterClrMapping/>
  </p:clrMapOvr>
</p:sld>
</file>

<file path=ppt/theme/theme1.xml><?xml version="1.0" encoding="utf-8"?>
<a:theme xmlns:a="http://schemas.openxmlformats.org/drawingml/2006/main" name="Office Theme">
  <a:themeElements>
    <a:clrScheme name="Idaho State">
      <a:dk1>
        <a:srgbClr val="000000"/>
      </a:dk1>
      <a:lt1>
        <a:srgbClr val="FFFFFF"/>
      </a:lt1>
      <a:dk2>
        <a:srgbClr val="828282"/>
      </a:dk2>
      <a:lt2>
        <a:srgbClr val="E6E7E8"/>
      </a:lt2>
      <a:accent1>
        <a:srgbClr val="F37920"/>
      </a:accent1>
      <a:accent2>
        <a:srgbClr val="A7A7A7"/>
      </a:accent2>
      <a:accent3>
        <a:srgbClr val="A7A7A7"/>
      </a:accent3>
      <a:accent4>
        <a:srgbClr val="FFFFFF"/>
      </a:accent4>
      <a:accent5>
        <a:srgbClr val="F69240"/>
      </a:accent5>
      <a:accent6>
        <a:srgbClr val="F37920"/>
      </a:accent6>
      <a:hlink>
        <a:srgbClr val="F37920"/>
      </a:hlink>
      <a:folHlink>
        <a:srgbClr val="8282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9875</TotalTime>
  <Words>964</Words>
  <Application>Microsoft Office PowerPoint</Application>
  <PresentationFormat>Widescreen</PresentationFormat>
  <Paragraphs>74</Paragraphs>
  <Slides>15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Roboto Slab</vt:lpstr>
      <vt:lpstr>Calibri</vt:lpstr>
      <vt:lpstr>Roboto</vt:lpstr>
      <vt:lpstr>Arial</vt:lpstr>
      <vt:lpstr>Office Theme</vt:lpstr>
      <vt:lpstr>Title IX-Retaliation </vt:lpstr>
      <vt:lpstr>DEFINITIONS</vt:lpstr>
      <vt:lpstr>DEFINITIONS</vt:lpstr>
      <vt:lpstr>WHEN TITLE IX RECEIVES A REPORT . . .</vt:lpstr>
      <vt:lpstr>GRIEVANCE PROCESS</vt:lpstr>
      <vt:lpstr>Process A</vt:lpstr>
      <vt:lpstr>What is Retaliation?</vt:lpstr>
      <vt:lpstr>What is Retaliation?</vt:lpstr>
      <vt:lpstr>What is Retaliation?</vt:lpstr>
      <vt:lpstr>What is Retaliation?</vt:lpstr>
      <vt:lpstr>What is Retaliation?</vt:lpstr>
      <vt:lpstr>Institutional Retaliation</vt:lpstr>
      <vt:lpstr>Institutional Retaliation</vt:lpstr>
      <vt:lpstr>Summary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IX For Athletes</dc:title>
  <dc:creator>Microsoft Office User</dc:creator>
  <cp:lastModifiedBy>Administrator</cp:lastModifiedBy>
  <cp:revision>21</cp:revision>
  <dcterms:created xsi:type="dcterms:W3CDTF">2019-07-30T18:56:19Z</dcterms:created>
  <dcterms:modified xsi:type="dcterms:W3CDTF">2023-04-18T20:28:32Z</dcterms:modified>
</cp:coreProperties>
</file>